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764" r:id="rId5"/>
  </p:sldMasterIdLst>
  <p:notesMasterIdLst>
    <p:notesMasterId r:id="rId52"/>
  </p:notesMasterIdLst>
  <p:handoutMasterIdLst>
    <p:handoutMasterId r:id="rId53"/>
  </p:handoutMasterIdLst>
  <p:sldIdLst>
    <p:sldId id="698" r:id="rId6"/>
    <p:sldId id="680" r:id="rId7"/>
    <p:sldId id="681" r:id="rId8"/>
    <p:sldId id="682" r:id="rId9"/>
    <p:sldId id="699" r:id="rId10"/>
    <p:sldId id="684" r:id="rId11"/>
    <p:sldId id="685" r:id="rId12"/>
    <p:sldId id="700" r:id="rId13"/>
    <p:sldId id="687" r:id="rId14"/>
    <p:sldId id="688" r:id="rId15"/>
    <p:sldId id="701" r:id="rId16"/>
    <p:sldId id="690" r:id="rId17"/>
    <p:sldId id="691" r:id="rId18"/>
    <p:sldId id="692" r:id="rId19"/>
    <p:sldId id="693" r:id="rId20"/>
    <p:sldId id="694" r:id="rId21"/>
    <p:sldId id="695" r:id="rId22"/>
    <p:sldId id="696" r:id="rId23"/>
    <p:sldId id="592" r:id="rId24"/>
    <p:sldId id="642" r:id="rId25"/>
    <p:sldId id="615" r:id="rId26"/>
    <p:sldId id="609" r:id="rId27"/>
    <p:sldId id="640" r:id="rId28"/>
    <p:sldId id="616" r:id="rId29"/>
    <p:sldId id="620" r:id="rId30"/>
    <p:sldId id="622" r:id="rId31"/>
    <p:sldId id="617" r:id="rId32"/>
    <p:sldId id="618" r:id="rId33"/>
    <p:sldId id="619" r:id="rId34"/>
    <p:sldId id="623" r:id="rId35"/>
    <p:sldId id="624" r:id="rId36"/>
    <p:sldId id="626" r:id="rId37"/>
    <p:sldId id="645" r:id="rId38"/>
    <p:sldId id="646" r:id="rId39"/>
    <p:sldId id="647" r:id="rId40"/>
    <p:sldId id="649" r:id="rId41"/>
    <p:sldId id="653" r:id="rId42"/>
    <p:sldId id="652" r:id="rId43"/>
    <p:sldId id="654" r:id="rId44"/>
    <p:sldId id="655" r:id="rId45"/>
    <p:sldId id="656" r:id="rId46"/>
    <p:sldId id="629" r:id="rId47"/>
    <p:sldId id="630" r:id="rId48"/>
    <p:sldId id="631" r:id="rId49"/>
    <p:sldId id="632" r:id="rId50"/>
    <p:sldId id="633" r:id="rId51"/>
  </p:sldIdLst>
  <p:sldSz cx="9144000" cy="5143500" type="screen16x9"/>
  <p:notesSz cx="6797675" cy="9928225"/>
  <p:defaultTextStyle>
    <a:defPPr>
      <a:defRPr lang="ru-RU"/>
    </a:defPPr>
    <a:lvl1pPr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534988" indent="-77788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1071563" indent="-157163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608138" indent="-236538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2144713" indent="-315913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54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orient="horz" pos="2641">
          <p15:clr>
            <a:srgbClr val="A4A3A4"/>
          </p15:clr>
        </p15:guide>
        <p15:guide id="4" pos="1066">
          <p15:clr>
            <a:srgbClr val="A4A3A4"/>
          </p15:clr>
        </p15:guide>
        <p15:guide id="5" pos="5148">
          <p15:clr>
            <a:srgbClr val="A4A3A4"/>
          </p15:clr>
        </p15:guide>
        <p15:guide id="6" pos="612">
          <p15:clr>
            <a:srgbClr val="A4A3A4"/>
          </p15:clr>
        </p15:guide>
        <p15:guide id="7" pos="5397">
          <p15:clr>
            <a:srgbClr val="A4A3A4"/>
          </p15:clr>
        </p15:guide>
        <p15:guide id="8" pos="3560">
          <p15:clr>
            <a:srgbClr val="A4A3A4"/>
          </p15:clr>
        </p15:guide>
        <p15:guide id="9" pos="45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Здобнов Н." initials="Здобнов" lastIdx="15" clrIdx="0"/>
  <p:cmAuthor id="1" name="Beley Tatyana" initials="BT" lastIdx="2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32"/>
    <a:srgbClr val="305F33"/>
    <a:srgbClr val="5A8B62"/>
    <a:srgbClr val="50A059"/>
    <a:srgbClr val="BF2E2E"/>
    <a:srgbClr val="932421"/>
    <a:srgbClr val="6C1D17"/>
    <a:srgbClr val="471717"/>
    <a:srgbClr val="960000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8" autoAdjust="0"/>
    <p:restoredTop sz="91794" autoAdjust="0"/>
  </p:normalViewPr>
  <p:slideViewPr>
    <p:cSldViewPr snapToObjects="1">
      <p:cViewPr>
        <p:scale>
          <a:sx n="100" d="100"/>
          <a:sy n="100" d="100"/>
        </p:scale>
        <p:origin x="-1944" y="-894"/>
      </p:cViewPr>
      <p:guideLst>
        <p:guide orient="horz" pos="1654"/>
        <p:guide orient="horz" pos="599"/>
        <p:guide orient="horz" pos="2641"/>
        <p:guide pos="1066"/>
        <p:guide pos="5148"/>
        <p:guide pos="612"/>
        <p:guide pos="5397"/>
        <p:guide pos="3560"/>
        <p:guide pos="45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2" d="100"/>
          <a:sy n="52" d="100"/>
        </p:scale>
        <p:origin x="-2982" y="-108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7C964-099C-4F6F-9167-870FF76BF76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459FBE67-9679-4B50-A1F4-75DD3BBE8DC4}">
      <dgm:prSet phldrT="[Текст]"/>
      <dgm:spPr/>
      <dgm:t>
        <a:bodyPr/>
        <a:lstStyle/>
        <a:p>
          <a:r>
            <a:rPr lang="en-US" dirty="0"/>
            <a:t>DLP </a:t>
          </a:r>
          <a:endParaRPr lang="ru-RU" dirty="0"/>
        </a:p>
      </dgm:t>
    </dgm:pt>
    <dgm:pt modelId="{C6D9B146-7E57-474F-B7E7-1A9D1AE7BDD7}" type="parTrans" cxnId="{82916404-2EDA-4E00-8BBF-9B203E6BF59D}">
      <dgm:prSet/>
      <dgm:spPr/>
      <dgm:t>
        <a:bodyPr/>
        <a:lstStyle/>
        <a:p>
          <a:endParaRPr lang="ru-RU"/>
        </a:p>
      </dgm:t>
    </dgm:pt>
    <dgm:pt modelId="{A75C7326-CB7B-4134-97C4-B63EAC846BD9}" type="sibTrans" cxnId="{82916404-2EDA-4E00-8BBF-9B203E6BF59D}">
      <dgm:prSet/>
      <dgm:spPr/>
      <dgm:t>
        <a:bodyPr/>
        <a:lstStyle/>
        <a:p>
          <a:endParaRPr lang="ru-RU"/>
        </a:p>
      </dgm:t>
    </dgm:pt>
    <dgm:pt modelId="{29AFF687-E423-42EE-814E-59B86A119E5A}">
      <dgm:prSet phldrT="[Текст]"/>
      <dgm:spPr/>
      <dgm:t>
        <a:bodyPr/>
        <a:lstStyle/>
        <a:p>
          <a:r>
            <a:rPr lang="en-US" dirty="0"/>
            <a:t>POST- DLP</a:t>
          </a:r>
          <a:endParaRPr lang="ru-RU" dirty="0"/>
        </a:p>
      </dgm:t>
    </dgm:pt>
    <dgm:pt modelId="{59E904D8-71D5-4908-AA63-C201EA7FEC23}" type="parTrans" cxnId="{5E30B151-5214-4DB4-A4A0-9B7079C3B43D}">
      <dgm:prSet/>
      <dgm:spPr/>
      <dgm:t>
        <a:bodyPr/>
        <a:lstStyle/>
        <a:p>
          <a:endParaRPr lang="ru-RU"/>
        </a:p>
      </dgm:t>
    </dgm:pt>
    <dgm:pt modelId="{1446986A-8892-4A9C-9006-E81F8D6EF274}" type="sibTrans" cxnId="{5E30B151-5214-4DB4-A4A0-9B7079C3B43D}">
      <dgm:prSet/>
      <dgm:spPr/>
      <dgm:t>
        <a:bodyPr/>
        <a:lstStyle/>
        <a:p>
          <a:endParaRPr lang="ru-RU"/>
        </a:p>
      </dgm:t>
    </dgm:pt>
    <dgm:pt modelId="{0F9ED43B-FEA5-4A76-819E-AC149768CCF1}">
      <dgm:prSet phldrT="[Текст]"/>
      <dgm:spPr/>
      <dgm:t>
        <a:bodyPr/>
        <a:lstStyle/>
        <a:p>
          <a:r>
            <a:rPr lang="en-US" dirty="0"/>
            <a:t>PRE- DLP</a:t>
          </a:r>
          <a:endParaRPr lang="ru-RU" dirty="0"/>
        </a:p>
      </dgm:t>
    </dgm:pt>
    <dgm:pt modelId="{C102D126-FD27-476B-889F-C2101CD6FE1D}" type="parTrans" cxnId="{906BFC6F-A24B-4F9A-82DC-860AB8D0DA86}">
      <dgm:prSet/>
      <dgm:spPr/>
      <dgm:t>
        <a:bodyPr/>
        <a:lstStyle/>
        <a:p>
          <a:endParaRPr lang="ru-RU"/>
        </a:p>
      </dgm:t>
    </dgm:pt>
    <dgm:pt modelId="{925AAD0D-460E-4835-BB0C-57716A29CBAE}" type="sibTrans" cxnId="{906BFC6F-A24B-4F9A-82DC-860AB8D0DA86}">
      <dgm:prSet/>
      <dgm:spPr/>
      <dgm:t>
        <a:bodyPr/>
        <a:lstStyle/>
        <a:p>
          <a:endParaRPr lang="ru-RU"/>
        </a:p>
      </dgm:t>
    </dgm:pt>
    <dgm:pt modelId="{826225D3-D2FB-4087-86D3-04AF333E1792}" type="pres">
      <dgm:prSet presAssocID="{EAB7C964-099C-4F6F-9167-870FF76BF7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43D045-4426-41CB-A424-A72C2C9D1996}" type="pres">
      <dgm:prSet presAssocID="{459FBE67-9679-4B50-A1F4-75DD3BBE8DC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38E031-25B9-4988-909A-3DC2FE6142EE}" type="pres">
      <dgm:prSet presAssocID="{459FBE67-9679-4B50-A1F4-75DD3BBE8DC4}" presName="gear1srcNode" presStyleLbl="node1" presStyleIdx="0" presStyleCnt="3"/>
      <dgm:spPr/>
      <dgm:t>
        <a:bodyPr/>
        <a:lstStyle/>
        <a:p>
          <a:endParaRPr lang="ru-RU"/>
        </a:p>
      </dgm:t>
    </dgm:pt>
    <dgm:pt modelId="{AE9B2390-185F-4651-A274-279D6D04375C}" type="pres">
      <dgm:prSet presAssocID="{459FBE67-9679-4B50-A1F4-75DD3BBE8DC4}" presName="gear1dstNode" presStyleLbl="node1" presStyleIdx="0" presStyleCnt="3"/>
      <dgm:spPr/>
      <dgm:t>
        <a:bodyPr/>
        <a:lstStyle/>
        <a:p>
          <a:endParaRPr lang="ru-RU"/>
        </a:p>
      </dgm:t>
    </dgm:pt>
    <dgm:pt modelId="{974A0AE6-2407-491D-A98B-2206EA8BF747}" type="pres">
      <dgm:prSet presAssocID="{29AFF687-E423-42EE-814E-59B86A119E5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FAE3A6-1D5F-4CFC-86CE-D6C04E2DDFBC}" type="pres">
      <dgm:prSet presAssocID="{29AFF687-E423-42EE-814E-59B86A119E5A}" presName="gear2srcNode" presStyleLbl="node1" presStyleIdx="1" presStyleCnt="3"/>
      <dgm:spPr/>
      <dgm:t>
        <a:bodyPr/>
        <a:lstStyle/>
        <a:p>
          <a:endParaRPr lang="ru-RU"/>
        </a:p>
      </dgm:t>
    </dgm:pt>
    <dgm:pt modelId="{07DEF901-1408-40CA-910B-0C6E3BD3B03F}" type="pres">
      <dgm:prSet presAssocID="{29AFF687-E423-42EE-814E-59B86A119E5A}" presName="gear2dstNode" presStyleLbl="node1" presStyleIdx="1" presStyleCnt="3"/>
      <dgm:spPr/>
      <dgm:t>
        <a:bodyPr/>
        <a:lstStyle/>
        <a:p>
          <a:endParaRPr lang="ru-RU"/>
        </a:p>
      </dgm:t>
    </dgm:pt>
    <dgm:pt modelId="{C379FFFF-95A3-4C1A-AAB8-23CA6A76AD61}" type="pres">
      <dgm:prSet presAssocID="{0F9ED43B-FEA5-4A76-819E-AC149768CCF1}" presName="gear3" presStyleLbl="node1" presStyleIdx="2" presStyleCnt="3"/>
      <dgm:spPr/>
      <dgm:t>
        <a:bodyPr/>
        <a:lstStyle/>
        <a:p>
          <a:endParaRPr lang="ru-RU"/>
        </a:p>
      </dgm:t>
    </dgm:pt>
    <dgm:pt modelId="{D7538974-FC5B-426B-980E-BC4A20DCF46F}" type="pres">
      <dgm:prSet presAssocID="{0F9ED43B-FEA5-4A76-819E-AC149768CCF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B2E2AE-5537-48B0-A02F-51EB8568B16A}" type="pres">
      <dgm:prSet presAssocID="{0F9ED43B-FEA5-4A76-819E-AC149768CCF1}" presName="gear3srcNode" presStyleLbl="node1" presStyleIdx="2" presStyleCnt="3"/>
      <dgm:spPr/>
      <dgm:t>
        <a:bodyPr/>
        <a:lstStyle/>
        <a:p>
          <a:endParaRPr lang="ru-RU"/>
        </a:p>
      </dgm:t>
    </dgm:pt>
    <dgm:pt modelId="{BA5B111E-064D-4761-9BCB-CC7DC5384C08}" type="pres">
      <dgm:prSet presAssocID="{0F9ED43B-FEA5-4A76-819E-AC149768CCF1}" presName="gear3dstNode" presStyleLbl="node1" presStyleIdx="2" presStyleCnt="3"/>
      <dgm:spPr/>
      <dgm:t>
        <a:bodyPr/>
        <a:lstStyle/>
        <a:p>
          <a:endParaRPr lang="ru-RU"/>
        </a:p>
      </dgm:t>
    </dgm:pt>
    <dgm:pt modelId="{E649A0D1-5523-495D-B3E4-854E0545B89D}" type="pres">
      <dgm:prSet presAssocID="{A75C7326-CB7B-4134-97C4-B63EAC846BD9}" presName="connector1" presStyleLbl="sibTrans2D1" presStyleIdx="0" presStyleCnt="3"/>
      <dgm:spPr/>
      <dgm:t>
        <a:bodyPr/>
        <a:lstStyle/>
        <a:p>
          <a:endParaRPr lang="ru-RU"/>
        </a:p>
      </dgm:t>
    </dgm:pt>
    <dgm:pt modelId="{5857587C-6D05-4C09-923F-2434D303627F}" type="pres">
      <dgm:prSet presAssocID="{1446986A-8892-4A9C-9006-E81F8D6EF274}" presName="connector2" presStyleLbl="sibTrans2D1" presStyleIdx="1" presStyleCnt="3"/>
      <dgm:spPr/>
      <dgm:t>
        <a:bodyPr/>
        <a:lstStyle/>
        <a:p>
          <a:endParaRPr lang="ru-RU"/>
        </a:p>
      </dgm:t>
    </dgm:pt>
    <dgm:pt modelId="{E49EC0EF-85C6-4ECE-A1FD-EB7CA1CDFA22}" type="pres">
      <dgm:prSet presAssocID="{925AAD0D-460E-4835-BB0C-57716A29CBAE}" presName="connector3" presStyleLbl="sibTrans2D1" presStyleIdx="2" presStyleCnt="3"/>
      <dgm:spPr/>
      <dgm:t>
        <a:bodyPr/>
        <a:lstStyle/>
        <a:p>
          <a:endParaRPr lang="ru-RU"/>
        </a:p>
      </dgm:t>
    </dgm:pt>
  </dgm:ptLst>
  <dgm:cxnLst>
    <dgm:cxn modelId="{906BFC6F-A24B-4F9A-82DC-860AB8D0DA86}" srcId="{EAB7C964-099C-4F6F-9167-870FF76BF767}" destId="{0F9ED43B-FEA5-4A76-819E-AC149768CCF1}" srcOrd="2" destOrd="0" parTransId="{C102D126-FD27-476B-889F-C2101CD6FE1D}" sibTransId="{925AAD0D-460E-4835-BB0C-57716A29CBAE}"/>
    <dgm:cxn modelId="{BBD9380F-E00F-4AB7-BFA7-4998171CD0E0}" type="presOf" srcId="{0F9ED43B-FEA5-4A76-819E-AC149768CCF1}" destId="{D7538974-FC5B-426B-980E-BC4A20DCF46F}" srcOrd="1" destOrd="0" presId="urn:microsoft.com/office/officeart/2005/8/layout/gear1"/>
    <dgm:cxn modelId="{019176C0-AA44-4B81-B418-B66677B2B904}" type="presOf" srcId="{29AFF687-E423-42EE-814E-59B86A119E5A}" destId="{48FAE3A6-1D5F-4CFC-86CE-D6C04E2DDFBC}" srcOrd="1" destOrd="0" presId="urn:microsoft.com/office/officeart/2005/8/layout/gear1"/>
    <dgm:cxn modelId="{59054977-A4B4-493E-94DC-C36522E6DD6C}" type="presOf" srcId="{925AAD0D-460E-4835-BB0C-57716A29CBAE}" destId="{E49EC0EF-85C6-4ECE-A1FD-EB7CA1CDFA22}" srcOrd="0" destOrd="0" presId="urn:microsoft.com/office/officeart/2005/8/layout/gear1"/>
    <dgm:cxn modelId="{6EE1AC25-DAA4-42F2-9DCE-416142E999C9}" type="presOf" srcId="{0F9ED43B-FEA5-4A76-819E-AC149768CCF1}" destId="{BA5B111E-064D-4761-9BCB-CC7DC5384C08}" srcOrd="3" destOrd="0" presId="urn:microsoft.com/office/officeart/2005/8/layout/gear1"/>
    <dgm:cxn modelId="{11BD7B9C-9E05-4A3F-BB48-8E0CF3086691}" type="presOf" srcId="{A75C7326-CB7B-4134-97C4-B63EAC846BD9}" destId="{E649A0D1-5523-495D-B3E4-854E0545B89D}" srcOrd="0" destOrd="0" presId="urn:microsoft.com/office/officeart/2005/8/layout/gear1"/>
    <dgm:cxn modelId="{6A98FC1E-1CDD-41DA-96CF-8F5021454BC6}" type="presOf" srcId="{459FBE67-9679-4B50-A1F4-75DD3BBE8DC4}" destId="{3A43D045-4426-41CB-A424-A72C2C9D1996}" srcOrd="0" destOrd="0" presId="urn:microsoft.com/office/officeart/2005/8/layout/gear1"/>
    <dgm:cxn modelId="{8C2489C2-626B-409E-9F78-B62F632A3D97}" type="presOf" srcId="{459FBE67-9679-4B50-A1F4-75DD3BBE8DC4}" destId="{AE9B2390-185F-4651-A274-279D6D04375C}" srcOrd="2" destOrd="0" presId="urn:microsoft.com/office/officeart/2005/8/layout/gear1"/>
    <dgm:cxn modelId="{3BEB0727-A9EB-42FA-A59A-0A2A0E8B9162}" type="presOf" srcId="{EAB7C964-099C-4F6F-9167-870FF76BF767}" destId="{826225D3-D2FB-4087-86D3-04AF333E1792}" srcOrd="0" destOrd="0" presId="urn:microsoft.com/office/officeart/2005/8/layout/gear1"/>
    <dgm:cxn modelId="{86DFBA66-1CC1-41BA-A67F-CA01E7D383B8}" type="presOf" srcId="{1446986A-8892-4A9C-9006-E81F8D6EF274}" destId="{5857587C-6D05-4C09-923F-2434D303627F}" srcOrd="0" destOrd="0" presId="urn:microsoft.com/office/officeart/2005/8/layout/gear1"/>
    <dgm:cxn modelId="{37D75826-131D-46CE-BF7D-E4D9CB5510B2}" type="presOf" srcId="{0F9ED43B-FEA5-4A76-819E-AC149768CCF1}" destId="{C379FFFF-95A3-4C1A-AAB8-23CA6A76AD61}" srcOrd="0" destOrd="0" presId="urn:microsoft.com/office/officeart/2005/8/layout/gear1"/>
    <dgm:cxn modelId="{5E30B151-5214-4DB4-A4A0-9B7079C3B43D}" srcId="{EAB7C964-099C-4F6F-9167-870FF76BF767}" destId="{29AFF687-E423-42EE-814E-59B86A119E5A}" srcOrd="1" destOrd="0" parTransId="{59E904D8-71D5-4908-AA63-C201EA7FEC23}" sibTransId="{1446986A-8892-4A9C-9006-E81F8D6EF274}"/>
    <dgm:cxn modelId="{D7507296-ADD0-4FF0-A7C4-B2653F5C3E47}" type="presOf" srcId="{0F9ED43B-FEA5-4A76-819E-AC149768CCF1}" destId="{85B2E2AE-5537-48B0-A02F-51EB8568B16A}" srcOrd="2" destOrd="0" presId="urn:microsoft.com/office/officeart/2005/8/layout/gear1"/>
    <dgm:cxn modelId="{53F49FA3-500D-49A1-9A00-79AC547A014E}" type="presOf" srcId="{459FBE67-9679-4B50-A1F4-75DD3BBE8DC4}" destId="{C538E031-25B9-4988-909A-3DC2FE6142EE}" srcOrd="1" destOrd="0" presId="urn:microsoft.com/office/officeart/2005/8/layout/gear1"/>
    <dgm:cxn modelId="{F377FD45-CBE7-4936-968F-FB7BDE7C4E62}" type="presOf" srcId="{29AFF687-E423-42EE-814E-59B86A119E5A}" destId="{07DEF901-1408-40CA-910B-0C6E3BD3B03F}" srcOrd="2" destOrd="0" presId="urn:microsoft.com/office/officeart/2005/8/layout/gear1"/>
    <dgm:cxn modelId="{82916404-2EDA-4E00-8BBF-9B203E6BF59D}" srcId="{EAB7C964-099C-4F6F-9167-870FF76BF767}" destId="{459FBE67-9679-4B50-A1F4-75DD3BBE8DC4}" srcOrd="0" destOrd="0" parTransId="{C6D9B146-7E57-474F-B7E7-1A9D1AE7BDD7}" sibTransId="{A75C7326-CB7B-4134-97C4-B63EAC846BD9}"/>
    <dgm:cxn modelId="{FAEB9B9C-BC2D-4923-BA6A-0F21B5B4ABA4}" type="presOf" srcId="{29AFF687-E423-42EE-814E-59B86A119E5A}" destId="{974A0AE6-2407-491D-A98B-2206EA8BF747}" srcOrd="0" destOrd="0" presId="urn:microsoft.com/office/officeart/2005/8/layout/gear1"/>
    <dgm:cxn modelId="{2553460F-5F46-47CA-B779-7103FEC1E9C4}" type="presParOf" srcId="{826225D3-D2FB-4087-86D3-04AF333E1792}" destId="{3A43D045-4426-41CB-A424-A72C2C9D1996}" srcOrd="0" destOrd="0" presId="urn:microsoft.com/office/officeart/2005/8/layout/gear1"/>
    <dgm:cxn modelId="{1F9BA167-F86A-447D-8457-0541E6A68E54}" type="presParOf" srcId="{826225D3-D2FB-4087-86D3-04AF333E1792}" destId="{C538E031-25B9-4988-909A-3DC2FE6142EE}" srcOrd="1" destOrd="0" presId="urn:microsoft.com/office/officeart/2005/8/layout/gear1"/>
    <dgm:cxn modelId="{53B74128-8298-4671-AD03-30C2DB354242}" type="presParOf" srcId="{826225D3-D2FB-4087-86D3-04AF333E1792}" destId="{AE9B2390-185F-4651-A274-279D6D04375C}" srcOrd="2" destOrd="0" presId="urn:microsoft.com/office/officeart/2005/8/layout/gear1"/>
    <dgm:cxn modelId="{723D6630-D7BB-41EB-9B9B-AE241B0A6410}" type="presParOf" srcId="{826225D3-D2FB-4087-86D3-04AF333E1792}" destId="{974A0AE6-2407-491D-A98B-2206EA8BF747}" srcOrd="3" destOrd="0" presId="urn:microsoft.com/office/officeart/2005/8/layout/gear1"/>
    <dgm:cxn modelId="{3DBE570A-AA83-40D1-BD62-CE01845344FC}" type="presParOf" srcId="{826225D3-D2FB-4087-86D3-04AF333E1792}" destId="{48FAE3A6-1D5F-4CFC-86CE-D6C04E2DDFBC}" srcOrd="4" destOrd="0" presId="urn:microsoft.com/office/officeart/2005/8/layout/gear1"/>
    <dgm:cxn modelId="{58562E47-7F13-4BCD-B8A1-95793C92C633}" type="presParOf" srcId="{826225D3-D2FB-4087-86D3-04AF333E1792}" destId="{07DEF901-1408-40CA-910B-0C6E3BD3B03F}" srcOrd="5" destOrd="0" presId="urn:microsoft.com/office/officeart/2005/8/layout/gear1"/>
    <dgm:cxn modelId="{5A970E78-26DE-46AB-8D31-3AF7A042852A}" type="presParOf" srcId="{826225D3-D2FB-4087-86D3-04AF333E1792}" destId="{C379FFFF-95A3-4C1A-AAB8-23CA6A76AD61}" srcOrd="6" destOrd="0" presId="urn:microsoft.com/office/officeart/2005/8/layout/gear1"/>
    <dgm:cxn modelId="{A1BB6592-0DE2-4D17-A174-AC70BCEE5C99}" type="presParOf" srcId="{826225D3-D2FB-4087-86D3-04AF333E1792}" destId="{D7538974-FC5B-426B-980E-BC4A20DCF46F}" srcOrd="7" destOrd="0" presId="urn:microsoft.com/office/officeart/2005/8/layout/gear1"/>
    <dgm:cxn modelId="{74AF230E-61C0-4311-A7D4-6C6F4C3935B9}" type="presParOf" srcId="{826225D3-D2FB-4087-86D3-04AF333E1792}" destId="{85B2E2AE-5537-48B0-A02F-51EB8568B16A}" srcOrd="8" destOrd="0" presId="urn:microsoft.com/office/officeart/2005/8/layout/gear1"/>
    <dgm:cxn modelId="{38E53989-540D-400E-8088-486292C3D183}" type="presParOf" srcId="{826225D3-D2FB-4087-86D3-04AF333E1792}" destId="{BA5B111E-064D-4761-9BCB-CC7DC5384C08}" srcOrd="9" destOrd="0" presId="urn:microsoft.com/office/officeart/2005/8/layout/gear1"/>
    <dgm:cxn modelId="{D1A76671-F681-43E8-9D38-8F7EB9E1A48C}" type="presParOf" srcId="{826225D3-D2FB-4087-86D3-04AF333E1792}" destId="{E649A0D1-5523-495D-B3E4-854E0545B89D}" srcOrd="10" destOrd="0" presId="urn:microsoft.com/office/officeart/2005/8/layout/gear1"/>
    <dgm:cxn modelId="{D24065CA-D8F8-4F96-B8B1-4879FF2E5A43}" type="presParOf" srcId="{826225D3-D2FB-4087-86D3-04AF333E1792}" destId="{5857587C-6D05-4C09-923F-2434D303627F}" srcOrd="11" destOrd="0" presId="urn:microsoft.com/office/officeart/2005/8/layout/gear1"/>
    <dgm:cxn modelId="{B1A8E907-2E38-452A-AEAE-435323C1148D}" type="presParOf" srcId="{826225D3-D2FB-4087-86D3-04AF333E1792}" destId="{E49EC0EF-85C6-4ECE-A1FD-EB7CA1CDFA2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E224A2-F8C8-4155-9ABE-5E1607305F16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F0E047C-53FB-4820-BAF4-DF7142DDAD0D}">
      <dgm:prSet phldrT="[Текст]"/>
      <dgm:spPr/>
      <dgm:t>
        <a:bodyPr/>
        <a:lstStyle/>
        <a:p>
          <a:r>
            <a:rPr lang="ru-RU" b="1" dirty="0"/>
            <a:t>Подготовка документов и «технологического ландшафта»</a:t>
          </a:r>
        </a:p>
      </dgm:t>
    </dgm:pt>
    <dgm:pt modelId="{4FBF892B-F805-4D0B-B7B7-ABB0B0597879}" type="parTrans" cxnId="{94CA610A-3B8F-4D96-9B1E-C25350AF10AB}">
      <dgm:prSet/>
      <dgm:spPr/>
      <dgm:t>
        <a:bodyPr/>
        <a:lstStyle/>
        <a:p>
          <a:endParaRPr lang="ru-RU"/>
        </a:p>
      </dgm:t>
    </dgm:pt>
    <dgm:pt modelId="{5CD038A3-B0E1-4CE2-B41D-5A01ED4925B1}" type="sibTrans" cxnId="{94CA610A-3B8F-4D96-9B1E-C25350AF10AB}">
      <dgm:prSet/>
      <dgm:spPr/>
      <dgm:t>
        <a:bodyPr/>
        <a:lstStyle/>
        <a:p>
          <a:endParaRPr lang="ru-RU"/>
        </a:p>
      </dgm:t>
    </dgm:pt>
    <dgm:pt modelId="{ED396552-0AD5-45AD-8DB4-EBC0230E9852}">
      <dgm:prSet phldrT="[Текст]"/>
      <dgm:spPr/>
      <dgm:t>
        <a:bodyPr/>
        <a:lstStyle/>
        <a:p>
          <a:r>
            <a:rPr lang="ru-RU" b="1" dirty="0"/>
            <a:t>Аудит информационных активов</a:t>
          </a:r>
        </a:p>
      </dgm:t>
    </dgm:pt>
    <dgm:pt modelId="{689C9E1C-3614-408C-9484-C345C00861CD}" type="parTrans" cxnId="{6B2E37F6-7B49-4DF7-9DA1-7E68390F1E22}">
      <dgm:prSet/>
      <dgm:spPr/>
      <dgm:t>
        <a:bodyPr/>
        <a:lstStyle/>
        <a:p>
          <a:endParaRPr lang="ru-RU"/>
        </a:p>
      </dgm:t>
    </dgm:pt>
    <dgm:pt modelId="{A4AC0B43-C22A-4BF5-A2B3-F5F71E04EE28}" type="sibTrans" cxnId="{6B2E37F6-7B49-4DF7-9DA1-7E68390F1E22}">
      <dgm:prSet/>
      <dgm:spPr/>
      <dgm:t>
        <a:bodyPr/>
        <a:lstStyle/>
        <a:p>
          <a:endParaRPr lang="ru-RU"/>
        </a:p>
      </dgm:t>
    </dgm:pt>
    <dgm:pt modelId="{01F6F997-D4B5-4ED6-8835-84E82BC2F007}">
      <dgm:prSet phldrT="[Текст]"/>
      <dgm:spPr/>
      <dgm:t>
        <a:bodyPr/>
        <a:lstStyle/>
        <a:p>
          <a:r>
            <a:rPr lang="ru-RU" b="1" dirty="0"/>
            <a:t>Разработка концепции политик автоматизированной системы анализа</a:t>
          </a:r>
        </a:p>
      </dgm:t>
    </dgm:pt>
    <dgm:pt modelId="{5FB62279-0933-4CCB-8BE3-C409D71E02AC}" type="parTrans" cxnId="{D4757247-5F3A-4E63-8153-3939FB4D8762}">
      <dgm:prSet/>
      <dgm:spPr/>
      <dgm:t>
        <a:bodyPr/>
        <a:lstStyle/>
        <a:p>
          <a:endParaRPr lang="ru-RU"/>
        </a:p>
      </dgm:t>
    </dgm:pt>
    <dgm:pt modelId="{C79DE1A4-C94A-4409-AF66-3A7E00E4F815}" type="sibTrans" cxnId="{D4757247-5F3A-4E63-8153-3939FB4D8762}">
      <dgm:prSet/>
      <dgm:spPr/>
      <dgm:t>
        <a:bodyPr/>
        <a:lstStyle/>
        <a:p>
          <a:endParaRPr lang="ru-RU"/>
        </a:p>
      </dgm:t>
    </dgm:pt>
    <dgm:pt modelId="{88F6B3A7-356F-4E91-BC55-086162E68A5B}" type="pres">
      <dgm:prSet presAssocID="{40E224A2-F8C8-4155-9ABE-5E1607305F1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B06F1EFF-4870-4E98-B0C4-EDEFEF513875}" type="pres">
      <dgm:prSet presAssocID="{7F0E047C-53FB-4820-BAF4-DF7142DDAD0D}" presName="composite" presStyleCnt="0"/>
      <dgm:spPr/>
    </dgm:pt>
    <dgm:pt modelId="{982095C1-DE87-4C9C-96B7-9794679BD77D}" type="pres">
      <dgm:prSet presAssocID="{7F0E047C-53FB-4820-BAF4-DF7142DDAD0D}" presName="LShape" presStyleLbl="alignNode1" presStyleIdx="0" presStyleCnt="5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C7E65618-2050-4F29-A800-FD24D505CB7F}" type="pres">
      <dgm:prSet presAssocID="{7F0E047C-53FB-4820-BAF4-DF7142DDAD0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75B819-EB67-42A4-8DA0-529639D3CD67}" type="pres">
      <dgm:prSet presAssocID="{7F0E047C-53FB-4820-BAF4-DF7142DDAD0D}" presName="Triangle" presStyleLbl="alignNode1" presStyleIdx="1" presStyleCnt="5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C0ACF6F1-1742-44CC-A9B2-A1B2180C87D6}" type="pres">
      <dgm:prSet presAssocID="{5CD038A3-B0E1-4CE2-B41D-5A01ED4925B1}" presName="sibTrans" presStyleCnt="0"/>
      <dgm:spPr/>
    </dgm:pt>
    <dgm:pt modelId="{48B9DF47-8349-4D8F-92D1-342DBAFC1B1C}" type="pres">
      <dgm:prSet presAssocID="{5CD038A3-B0E1-4CE2-B41D-5A01ED4925B1}" presName="space" presStyleCnt="0"/>
      <dgm:spPr/>
    </dgm:pt>
    <dgm:pt modelId="{6C83C9DC-E9E0-4CFF-9687-89683A6A8DE2}" type="pres">
      <dgm:prSet presAssocID="{ED396552-0AD5-45AD-8DB4-EBC0230E9852}" presName="composite" presStyleCnt="0"/>
      <dgm:spPr/>
    </dgm:pt>
    <dgm:pt modelId="{B7E5ABB0-39C3-4C67-8A04-891839F3AFDA}" type="pres">
      <dgm:prSet presAssocID="{ED396552-0AD5-45AD-8DB4-EBC0230E9852}" presName="LShape" presStyleLbl="alignNode1" presStyleIdx="2" presStyleCnt="5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34487643-498D-4ED9-A034-C87843C75C1C}" type="pres">
      <dgm:prSet presAssocID="{ED396552-0AD5-45AD-8DB4-EBC0230E985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E42495-8A31-4EE0-A754-60C3471E6A59}" type="pres">
      <dgm:prSet presAssocID="{ED396552-0AD5-45AD-8DB4-EBC0230E9852}" presName="Triangle" presStyleLbl="alignNode1" presStyleIdx="3" presStyleCnt="5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7A4ADE95-641F-43D9-9E4B-2228FADF86C0}" type="pres">
      <dgm:prSet presAssocID="{A4AC0B43-C22A-4BF5-A2B3-F5F71E04EE28}" presName="sibTrans" presStyleCnt="0"/>
      <dgm:spPr/>
    </dgm:pt>
    <dgm:pt modelId="{4EF88CA1-8BC1-4FA6-ABF5-838C0E3E5B52}" type="pres">
      <dgm:prSet presAssocID="{A4AC0B43-C22A-4BF5-A2B3-F5F71E04EE28}" presName="space" presStyleCnt="0"/>
      <dgm:spPr/>
    </dgm:pt>
    <dgm:pt modelId="{8720C01F-898F-4724-86AB-49819C4EE3D7}" type="pres">
      <dgm:prSet presAssocID="{01F6F997-D4B5-4ED6-8835-84E82BC2F007}" presName="composite" presStyleCnt="0"/>
      <dgm:spPr/>
    </dgm:pt>
    <dgm:pt modelId="{D12690AC-D954-44FB-BF26-D99443809409}" type="pres">
      <dgm:prSet presAssocID="{01F6F997-D4B5-4ED6-8835-84E82BC2F007}" presName="LShape" presStyleLbl="alignNode1" presStyleIdx="4" presStyleCnt="5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D492DAE5-072A-42F8-920B-BAF98F519976}" type="pres">
      <dgm:prSet presAssocID="{01F6F997-D4B5-4ED6-8835-84E82BC2F007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AFBD2DE-5823-4C91-9F1B-8055ACFA9205}" type="presOf" srcId="{40E224A2-F8C8-4155-9ABE-5E1607305F16}" destId="{88F6B3A7-356F-4E91-BC55-086162E68A5B}" srcOrd="0" destOrd="0" presId="urn:microsoft.com/office/officeart/2009/3/layout/StepUpProcess"/>
    <dgm:cxn modelId="{5D88C584-22FC-4A23-9FDC-B70001C3104A}" type="presOf" srcId="{7F0E047C-53FB-4820-BAF4-DF7142DDAD0D}" destId="{C7E65618-2050-4F29-A800-FD24D505CB7F}" srcOrd="0" destOrd="0" presId="urn:microsoft.com/office/officeart/2009/3/layout/StepUpProcess"/>
    <dgm:cxn modelId="{6B2E37F6-7B49-4DF7-9DA1-7E68390F1E22}" srcId="{40E224A2-F8C8-4155-9ABE-5E1607305F16}" destId="{ED396552-0AD5-45AD-8DB4-EBC0230E9852}" srcOrd="1" destOrd="0" parTransId="{689C9E1C-3614-408C-9484-C345C00861CD}" sibTransId="{A4AC0B43-C22A-4BF5-A2B3-F5F71E04EE28}"/>
    <dgm:cxn modelId="{A3279BC7-6223-47A4-80B8-F614E155139E}" type="presOf" srcId="{01F6F997-D4B5-4ED6-8835-84E82BC2F007}" destId="{D492DAE5-072A-42F8-920B-BAF98F519976}" srcOrd="0" destOrd="0" presId="urn:microsoft.com/office/officeart/2009/3/layout/StepUpProcess"/>
    <dgm:cxn modelId="{D4757247-5F3A-4E63-8153-3939FB4D8762}" srcId="{40E224A2-F8C8-4155-9ABE-5E1607305F16}" destId="{01F6F997-D4B5-4ED6-8835-84E82BC2F007}" srcOrd="2" destOrd="0" parTransId="{5FB62279-0933-4CCB-8BE3-C409D71E02AC}" sibTransId="{C79DE1A4-C94A-4409-AF66-3A7E00E4F815}"/>
    <dgm:cxn modelId="{C67E7542-2A2E-409A-89BA-3D9FF603BE2E}" type="presOf" srcId="{ED396552-0AD5-45AD-8DB4-EBC0230E9852}" destId="{34487643-498D-4ED9-A034-C87843C75C1C}" srcOrd="0" destOrd="0" presId="urn:microsoft.com/office/officeart/2009/3/layout/StepUpProcess"/>
    <dgm:cxn modelId="{94CA610A-3B8F-4D96-9B1E-C25350AF10AB}" srcId="{40E224A2-F8C8-4155-9ABE-5E1607305F16}" destId="{7F0E047C-53FB-4820-BAF4-DF7142DDAD0D}" srcOrd="0" destOrd="0" parTransId="{4FBF892B-F805-4D0B-B7B7-ABB0B0597879}" sibTransId="{5CD038A3-B0E1-4CE2-B41D-5A01ED4925B1}"/>
    <dgm:cxn modelId="{56F06AA3-B486-4E28-B552-2F0317D432D0}" type="presParOf" srcId="{88F6B3A7-356F-4E91-BC55-086162E68A5B}" destId="{B06F1EFF-4870-4E98-B0C4-EDEFEF513875}" srcOrd="0" destOrd="0" presId="urn:microsoft.com/office/officeart/2009/3/layout/StepUpProcess"/>
    <dgm:cxn modelId="{BB3F5873-F02C-4036-B159-1C74A6C16F00}" type="presParOf" srcId="{B06F1EFF-4870-4E98-B0C4-EDEFEF513875}" destId="{982095C1-DE87-4C9C-96B7-9794679BD77D}" srcOrd="0" destOrd="0" presId="urn:microsoft.com/office/officeart/2009/3/layout/StepUpProcess"/>
    <dgm:cxn modelId="{A8D6240D-143F-4931-B287-1C3B02563A57}" type="presParOf" srcId="{B06F1EFF-4870-4E98-B0C4-EDEFEF513875}" destId="{C7E65618-2050-4F29-A800-FD24D505CB7F}" srcOrd="1" destOrd="0" presId="urn:microsoft.com/office/officeart/2009/3/layout/StepUpProcess"/>
    <dgm:cxn modelId="{5935AE92-9023-42A3-9B68-B5302FFF00D1}" type="presParOf" srcId="{B06F1EFF-4870-4E98-B0C4-EDEFEF513875}" destId="{2875B819-EB67-42A4-8DA0-529639D3CD67}" srcOrd="2" destOrd="0" presId="urn:microsoft.com/office/officeart/2009/3/layout/StepUpProcess"/>
    <dgm:cxn modelId="{4F0D4D0E-A71C-4B6F-B1CB-EEC5ED9174F7}" type="presParOf" srcId="{88F6B3A7-356F-4E91-BC55-086162E68A5B}" destId="{C0ACF6F1-1742-44CC-A9B2-A1B2180C87D6}" srcOrd="1" destOrd="0" presId="urn:microsoft.com/office/officeart/2009/3/layout/StepUpProcess"/>
    <dgm:cxn modelId="{1E2E9C24-F6D8-4010-9BAB-6A5A66A0739B}" type="presParOf" srcId="{C0ACF6F1-1742-44CC-A9B2-A1B2180C87D6}" destId="{48B9DF47-8349-4D8F-92D1-342DBAFC1B1C}" srcOrd="0" destOrd="0" presId="urn:microsoft.com/office/officeart/2009/3/layout/StepUpProcess"/>
    <dgm:cxn modelId="{EAC91AA4-71C3-4877-A93B-1C2143F5BE80}" type="presParOf" srcId="{88F6B3A7-356F-4E91-BC55-086162E68A5B}" destId="{6C83C9DC-E9E0-4CFF-9687-89683A6A8DE2}" srcOrd="2" destOrd="0" presId="urn:microsoft.com/office/officeart/2009/3/layout/StepUpProcess"/>
    <dgm:cxn modelId="{899D1D17-53DF-4C58-B58A-95774AE79579}" type="presParOf" srcId="{6C83C9DC-E9E0-4CFF-9687-89683A6A8DE2}" destId="{B7E5ABB0-39C3-4C67-8A04-891839F3AFDA}" srcOrd="0" destOrd="0" presId="urn:microsoft.com/office/officeart/2009/3/layout/StepUpProcess"/>
    <dgm:cxn modelId="{84FF842F-CA56-4B70-B474-54F6FE93359C}" type="presParOf" srcId="{6C83C9DC-E9E0-4CFF-9687-89683A6A8DE2}" destId="{34487643-498D-4ED9-A034-C87843C75C1C}" srcOrd="1" destOrd="0" presId="urn:microsoft.com/office/officeart/2009/3/layout/StepUpProcess"/>
    <dgm:cxn modelId="{BC17B01D-F688-4990-B369-A4543025E90B}" type="presParOf" srcId="{6C83C9DC-E9E0-4CFF-9687-89683A6A8DE2}" destId="{86E42495-8A31-4EE0-A754-60C3471E6A59}" srcOrd="2" destOrd="0" presId="urn:microsoft.com/office/officeart/2009/3/layout/StepUpProcess"/>
    <dgm:cxn modelId="{CC43751B-9DEC-4A01-AAF0-807A57CBE03D}" type="presParOf" srcId="{88F6B3A7-356F-4E91-BC55-086162E68A5B}" destId="{7A4ADE95-641F-43D9-9E4B-2228FADF86C0}" srcOrd="3" destOrd="0" presId="urn:microsoft.com/office/officeart/2009/3/layout/StepUpProcess"/>
    <dgm:cxn modelId="{34697675-7F01-44C8-B70C-98E777B57AA4}" type="presParOf" srcId="{7A4ADE95-641F-43D9-9E4B-2228FADF86C0}" destId="{4EF88CA1-8BC1-4FA6-ABF5-838C0E3E5B52}" srcOrd="0" destOrd="0" presId="urn:microsoft.com/office/officeart/2009/3/layout/StepUpProcess"/>
    <dgm:cxn modelId="{97049CF5-D5A8-4C46-8113-7368A8AC6DE9}" type="presParOf" srcId="{88F6B3A7-356F-4E91-BC55-086162E68A5B}" destId="{8720C01F-898F-4724-86AB-49819C4EE3D7}" srcOrd="4" destOrd="0" presId="urn:microsoft.com/office/officeart/2009/3/layout/StepUpProcess"/>
    <dgm:cxn modelId="{187D18F0-BDAC-446D-A665-0F42F36996CE}" type="presParOf" srcId="{8720C01F-898F-4724-86AB-49819C4EE3D7}" destId="{D12690AC-D954-44FB-BF26-D99443809409}" srcOrd="0" destOrd="0" presId="urn:microsoft.com/office/officeart/2009/3/layout/StepUpProcess"/>
    <dgm:cxn modelId="{2F4CD8C9-FAA2-484A-95F2-0CD4617F739E}" type="presParOf" srcId="{8720C01F-898F-4724-86AB-49819C4EE3D7}" destId="{D492DAE5-072A-42F8-920B-BAF98F51997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96FEAD-AA20-46A1-97F8-A3819114FB6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6DFF521-F077-42FE-B002-F5DE943B768D}">
      <dgm:prSet phldrT="[Текст]" custT="1"/>
      <dgm:spPr/>
      <dgm:t>
        <a:bodyPr/>
        <a:lstStyle/>
        <a:p>
          <a:r>
            <a:rPr lang="ru-RU" sz="1600" b="1" dirty="0">
              <a:latin typeface="+mj-lt"/>
            </a:rPr>
            <a:t>Выявленная утечка</a:t>
          </a:r>
        </a:p>
        <a:p>
          <a:r>
            <a:rPr lang="ru-RU" sz="1600" b="1" dirty="0">
              <a:latin typeface="+mj-lt"/>
            </a:rPr>
            <a:t>Подозрение об утечке</a:t>
          </a:r>
        </a:p>
        <a:p>
          <a:r>
            <a:rPr lang="ru-RU" sz="1600" b="1" dirty="0">
              <a:latin typeface="+mj-lt"/>
            </a:rPr>
            <a:t>Иной инцидент</a:t>
          </a:r>
        </a:p>
      </dgm:t>
    </dgm:pt>
    <dgm:pt modelId="{34DA8118-35DD-4F32-AB74-0DB22689672E}" type="parTrans" cxnId="{A5B8EB5F-7760-4E1C-BFC0-252CE7FB0A5B}">
      <dgm:prSet/>
      <dgm:spPr/>
      <dgm:t>
        <a:bodyPr/>
        <a:lstStyle/>
        <a:p>
          <a:endParaRPr lang="ru-RU"/>
        </a:p>
      </dgm:t>
    </dgm:pt>
    <dgm:pt modelId="{7D41085B-4E22-477E-9540-2CFE8CBAADE3}" type="sibTrans" cxnId="{A5B8EB5F-7760-4E1C-BFC0-252CE7FB0A5B}">
      <dgm:prSet/>
      <dgm:spPr/>
      <dgm:t>
        <a:bodyPr/>
        <a:lstStyle/>
        <a:p>
          <a:endParaRPr lang="ru-RU"/>
        </a:p>
      </dgm:t>
    </dgm:pt>
    <dgm:pt modelId="{9FDDABE2-BB02-41D8-9484-E57F38A48A47}">
      <dgm:prSet phldrT="[Текст]" custT="1"/>
      <dgm:spPr/>
      <dgm:t>
        <a:bodyPr/>
        <a:lstStyle/>
        <a:p>
          <a:r>
            <a:rPr lang="ru-RU" sz="1600" b="1" dirty="0">
              <a:latin typeface="+mj-lt"/>
            </a:rPr>
            <a:t>Внутреннее / внешнее расследование (анализ инцидента)</a:t>
          </a:r>
        </a:p>
      </dgm:t>
    </dgm:pt>
    <dgm:pt modelId="{3F6FA185-5F54-4D79-8116-B00BD61F4AF6}" type="parTrans" cxnId="{DC140CD8-20C1-452A-8D97-08810D76DA5D}">
      <dgm:prSet/>
      <dgm:spPr/>
      <dgm:t>
        <a:bodyPr/>
        <a:lstStyle/>
        <a:p>
          <a:endParaRPr lang="ru-RU"/>
        </a:p>
      </dgm:t>
    </dgm:pt>
    <dgm:pt modelId="{F1FD5A18-EC98-4F42-AD87-261318713D9F}" type="sibTrans" cxnId="{DC140CD8-20C1-452A-8D97-08810D76DA5D}">
      <dgm:prSet/>
      <dgm:spPr/>
      <dgm:t>
        <a:bodyPr/>
        <a:lstStyle/>
        <a:p>
          <a:endParaRPr lang="ru-RU"/>
        </a:p>
      </dgm:t>
    </dgm:pt>
    <dgm:pt modelId="{425C1644-698E-48D4-AFAD-552FDC86BE99}">
      <dgm:prSet phldrT="[Текст]" custT="1"/>
      <dgm:spPr/>
      <dgm:t>
        <a:bodyPr/>
        <a:lstStyle/>
        <a:p>
          <a:r>
            <a:rPr lang="ru-RU" sz="1600" b="1" dirty="0"/>
            <a:t>«Управленческое решение»</a:t>
          </a:r>
        </a:p>
      </dgm:t>
    </dgm:pt>
    <dgm:pt modelId="{7B3FA17A-08A6-4685-930E-71F9E0408923}" type="parTrans" cxnId="{E36F1796-FED9-4632-91C8-483D4550998E}">
      <dgm:prSet/>
      <dgm:spPr/>
      <dgm:t>
        <a:bodyPr/>
        <a:lstStyle/>
        <a:p>
          <a:endParaRPr lang="ru-RU"/>
        </a:p>
      </dgm:t>
    </dgm:pt>
    <dgm:pt modelId="{AA3B1FCD-6544-4FDE-B4A6-77D13259E2F9}" type="sibTrans" cxnId="{E36F1796-FED9-4632-91C8-483D4550998E}">
      <dgm:prSet/>
      <dgm:spPr/>
      <dgm:t>
        <a:bodyPr/>
        <a:lstStyle/>
        <a:p>
          <a:endParaRPr lang="ru-RU"/>
        </a:p>
      </dgm:t>
    </dgm:pt>
    <dgm:pt modelId="{90469D6C-1892-4287-9670-0EAA24B0F670}" type="pres">
      <dgm:prSet presAssocID="{3C96FEAD-AA20-46A1-97F8-A3819114FB6E}" presName="CompostProcess" presStyleCnt="0">
        <dgm:presLayoutVars>
          <dgm:dir/>
          <dgm:resizeHandles val="exact"/>
        </dgm:presLayoutVars>
      </dgm:prSet>
      <dgm:spPr/>
    </dgm:pt>
    <dgm:pt modelId="{C121A6DF-E66E-4405-9C4A-1FC68C948B0E}" type="pres">
      <dgm:prSet presAssocID="{3C96FEAD-AA20-46A1-97F8-A3819114FB6E}" presName="arrow" presStyleLbl="bgShp" presStyleIdx="0" presStyleCnt="1"/>
      <dgm:spPr/>
    </dgm:pt>
    <dgm:pt modelId="{936314DB-5EC6-4476-8EBB-F7D8BDFB788A}" type="pres">
      <dgm:prSet presAssocID="{3C96FEAD-AA20-46A1-97F8-A3819114FB6E}" presName="linearProcess" presStyleCnt="0"/>
      <dgm:spPr/>
    </dgm:pt>
    <dgm:pt modelId="{F7CC3DA1-75B3-4FA7-96BA-C0DDAEE40628}" type="pres">
      <dgm:prSet presAssocID="{06DFF521-F077-42FE-B002-F5DE943B768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40D3D4-889E-4839-85A2-BE0655488C77}" type="pres">
      <dgm:prSet presAssocID="{7D41085B-4E22-477E-9540-2CFE8CBAADE3}" presName="sibTrans" presStyleCnt="0"/>
      <dgm:spPr/>
    </dgm:pt>
    <dgm:pt modelId="{67E23B09-0A0F-4F4F-A99E-6B468D62DDD9}" type="pres">
      <dgm:prSet presAssocID="{9FDDABE2-BB02-41D8-9484-E57F38A48A4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814559-2EF7-48F0-A4E1-9BE78894AC6B}" type="pres">
      <dgm:prSet presAssocID="{F1FD5A18-EC98-4F42-AD87-261318713D9F}" presName="sibTrans" presStyleCnt="0"/>
      <dgm:spPr/>
    </dgm:pt>
    <dgm:pt modelId="{E5287761-9F9D-4468-AD15-1E19666BD52A}" type="pres">
      <dgm:prSet presAssocID="{425C1644-698E-48D4-AFAD-552FDC86BE9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3B7BB7D-D4CC-4F62-BD97-4A826CF5C93A}" type="presOf" srcId="{9FDDABE2-BB02-41D8-9484-E57F38A48A47}" destId="{67E23B09-0A0F-4F4F-A99E-6B468D62DDD9}" srcOrd="0" destOrd="0" presId="urn:microsoft.com/office/officeart/2005/8/layout/hProcess9"/>
    <dgm:cxn modelId="{A5B8EB5F-7760-4E1C-BFC0-252CE7FB0A5B}" srcId="{3C96FEAD-AA20-46A1-97F8-A3819114FB6E}" destId="{06DFF521-F077-42FE-B002-F5DE943B768D}" srcOrd="0" destOrd="0" parTransId="{34DA8118-35DD-4F32-AB74-0DB22689672E}" sibTransId="{7D41085B-4E22-477E-9540-2CFE8CBAADE3}"/>
    <dgm:cxn modelId="{9A0888A2-EB9D-40D8-9ACC-BD64BFA6BB8F}" type="presOf" srcId="{425C1644-698E-48D4-AFAD-552FDC86BE99}" destId="{E5287761-9F9D-4468-AD15-1E19666BD52A}" srcOrd="0" destOrd="0" presId="urn:microsoft.com/office/officeart/2005/8/layout/hProcess9"/>
    <dgm:cxn modelId="{DC140CD8-20C1-452A-8D97-08810D76DA5D}" srcId="{3C96FEAD-AA20-46A1-97F8-A3819114FB6E}" destId="{9FDDABE2-BB02-41D8-9484-E57F38A48A47}" srcOrd="1" destOrd="0" parTransId="{3F6FA185-5F54-4D79-8116-B00BD61F4AF6}" sibTransId="{F1FD5A18-EC98-4F42-AD87-261318713D9F}"/>
    <dgm:cxn modelId="{614525B9-407B-4423-9297-44EC74B77409}" type="presOf" srcId="{06DFF521-F077-42FE-B002-F5DE943B768D}" destId="{F7CC3DA1-75B3-4FA7-96BA-C0DDAEE40628}" srcOrd="0" destOrd="0" presId="urn:microsoft.com/office/officeart/2005/8/layout/hProcess9"/>
    <dgm:cxn modelId="{E36F1796-FED9-4632-91C8-483D4550998E}" srcId="{3C96FEAD-AA20-46A1-97F8-A3819114FB6E}" destId="{425C1644-698E-48D4-AFAD-552FDC86BE99}" srcOrd="2" destOrd="0" parTransId="{7B3FA17A-08A6-4685-930E-71F9E0408923}" sibTransId="{AA3B1FCD-6544-4FDE-B4A6-77D13259E2F9}"/>
    <dgm:cxn modelId="{DA05C15C-9034-42E4-B55F-95F3798B0F64}" type="presOf" srcId="{3C96FEAD-AA20-46A1-97F8-A3819114FB6E}" destId="{90469D6C-1892-4287-9670-0EAA24B0F670}" srcOrd="0" destOrd="0" presId="urn:microsoft.com/office/officeart/2005/8/layout/hProcess9"/>
    <dgm:cxn modelId="{DF9634E6-4DC5-44EC-9FB6-E491CD0251F9}" type="presParOf" srcId="{90469D6C-1892-4287-9670-0EAA24B0F670}" destId="{C121A6DF-E66E-4405-9C4A-1FC68C948B0E}" srcOrd="0" destOrd="0" presId="urn:microsoft.com/office/officeart/2005/8/layout/hProcess9"/>
    <dgm:cxn modelId="{69DD8B6B-A3AF-4FDE-A31C-FC9D796782C8}" type="presParOf" srcId="{90469D6C-1892-4287-9670-0EAA24B0F670}" destId="{936314DB-5EC6-4476-8EBB-F7D8BDFB788A}" srcOrd="1" destOrd="0" presId="urn:microsoft.com/office/officeart/2005/8/layout/hProcess9"/>
    <dgm:cxn modelId="{18DC9AD5-AD6D-4A43-B0A8-A16EAC749CCE}" type="presParOf" srcId="{936314DB-5EC6-4476-8EBB-F7D8BDFB788A}" destId="{F7CC3DA1-75B3-4FA7-96BA-C0DDAEE40628}" srcOrd="0" destOrd="0" presId="urn:microsoft.com/office/officeart/2005/8/layout/hProcess9"/>
    <dgm:cxn modelId="{FEB51F51-6027-4AA8-B8B7-ED07D3EB9C51}" type="presParOf" srcId="{936314DB-5EC6-4476-8EBB-F7D8BDFB788A}" destId="{0040D3D4-889E-4839-85A2-BE0655488C77}" srcOrd="1" destOrd="0" presId="urn:microsoft.com/office/officeart/2005/8/layout/hProcess9"/>
    <dgm:cxn modelId="{F1DF583D-204E-40C7-8852-55C92B180E29}" type="presParOf" srcId="{936314DB-5EC6-4476-8EBB-F7D8BDFB788A}" destId="{67E23B09-0A0F-4F4F-A99E-6B468D62DDD9}" srcOrd="2" destOrd="0" presId="urn:microsoft.com/office/officeart/2005/8/layout/hProcess9"/>
    <dgm:cxn modelId="{BF461DF5-8D22-4811-88D1-9D95FC670D33}" type="presParOf" srcId="{936314DB-5EC6-4476-8EBB-F7D8BDFB788A}" destId="{BC814559-2EF7-48F0-A4E1-9BE78894AC6B}" srcOrd="3" destOrd="0" presId="urn:microsoft.com/office/officeart/2005/8/layout/hProcess9"/>
    <dgm:cxn modelId="{1377379E-2767-48A3-9D59-215E8C7A6B5A}" type="presParOf" srcId="{936314DB-5EC6-4476-8EBB-F7D8BDFB788A}" destId="{E5287761-9F9D-4468-AD15-1E19666BD5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3D045-4426-41CB-A424-A72C2C9D1996}">
      <dsp:nvSpPr>
        <dsp:cNvPr id="0" name=""/>
        <dsp:cNvSpPr/>
      </dsp:nvSpPr>
      <dsp:spPr>
        <a:xfrm>
          <a:off x="3505889" y="1822702"/>
          <a:ext cx="2227747" cy="222774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DLP </a:t>
          </a:r>
          <a:endParaRPr lang="ru-RU" sz="2400" kern="1200" dirty="0"/>
        </a:p>
      </dsp:txBody>
      <dsp:txXfrm>
        <a:off x="3953765" y="2344541"/>
        <a:ext cx="1331995" cy="1145108"/>
      </dsp:txXfrm>
    </dsp:sp>
    <dsp:sp modelId="{974A0AE6-2407-491D-A98B-2206EA8BF747}">
      <dsp:nvSpPr>
        <dsp:cNvPr id="0" name=""/>
        <dsp:cNvSpPr/>
      </dsp:nvSpPr>
      <dsp:spPr>
        <a:xfrm>
          <a:off x="2209745" y="1296144"/>
          <a:ext cx="1620180" cy="162018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POST- DLP</a:t>
          </a:r>
          <a:endParaRPr lang="ru-RU" sz="2400" kern="1200" dirty="0"/>
        </a:p>
      </dsp:txBody>
      <dsp:txXfrm>
        <a:off x="2617630" y="1706494"/>
        <a:ext cx="804410" cy="799480"/>
      </dsp:txXfrm>
    </dsp:sp>
    <dsp:sp modelId="{C379FFFF-95A3-4C1A-AAB8-23CA6A76AD61}">
      <dsp:nvSpPr>
        <dsp:cNvPr id="0" name=""/>
        <dsp:cNvSpPr/>
      </dsp:nvSpPr>
      <dsp:spPr>
        <a:xfrm rot="20700000">
          <a:off x="3117211" y="178385"/>
          <a:ext cx="1587445" cy="158744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PRE- DLP</a:t>
          </a:r>
          <a:endParaRPr lang="ru-RU" sz="2400" kern="1200" dirty="0"/>
        </a:p>
      </dsp:txBody>
      <dsp:txXfrm rot="-20700000">
        <a:off x="3465385" y="526558"/>
        <a:ext cx="891099" cy="891099"/>
      </dsp:txXfrm>
    </dsp:sp>
    <dsp:sp modelId="{E649A0D1-5523-495D-B3E4-854E0545B89D}">
      <dsp:nvSpPr>
        <dsp:cNvPr id="0" name=""/>
        <dsp:cNvSpPr/>
      </dsp:nvSpPr>
      <dsp:spPr>
        <a:xfrm>
          <a:off x="3333021" y="1487431"/>
          <a:ext cx="2851516" cy="2851516"/>
        </a:xfrm>
        <a:prstGeom prst="circularArrow">
          <a:avLst>
            <a:gd name="adj1" fmla="val 4688"/>
            <a:gd name="adj2" fmla="val 299029"/>
            <a:gd name="adj3" fmla="val 2512744"/>
            <a:gd name="adj4" fmla="val 1586866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7587C-6D05-4C09-923F-2434D303627F}">
      <dsp:nvSpPr>
        <dsp:cNvPr id="0" name=""/>
        <dsp:cNvSpPr/>
      </dsp:nvSpPr>
      <dsp:spPr>
        <a:xfrm>
          <a:off x="1922814" y="938276"/>
          <a:ext cx="2071805" cy="20718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EC0EF-85C6-4ECE-A1FD-EB7CA1CDFA22}">
      <dsp:nvSpPr>
        <dsp:cNvPr id="0" name=""/>
        <dsp:cNvSpPr/>
      </dsp:nvSpPr>
      <dsp:spPr>
        <a:xfrm>
          <a:off x="2750019" y="-168707"/>
          <a:ext cx="2233823" cy="22338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095C1-DE87-4C9C-96B7-9794679BD77D}">
      <dsp:nvSpPr>
        <dsp:cNvPr id="0" name=""/>
        <dsp:cNvSpPr/>
      </dsp:nvSpPr>
      <dsp:spPr>
        <a:xfrm rot="5400000">
          <a:off x="319981" y="654582"/>
          <a:ext cx="960448" cy="1598165"/>
        </a:xfrm>
        <a:prstGeom prst="corner">
          <a:avLst>
            <a:gd name="adj1" fmla="val 16120"/>
            <a:gd name="adj2" fmla="val 1611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C7E65618-2050-4F29-A800-FD24D505CB7F}">
      <dsp:nvSpPr>
        <dsp:cNvPr id="0" name=""/>
        <dsp:cNvSpPr/>
      </dsp:nvSpPr>
      <dsp:spPr>
        <a:xfrm>
          <a:off x="159658" y="1132089"/>
          <a:ext cx="1442832" cy="1264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/>
            <a:t>Подготовка документов и «технологического ландшафта»</a:t>
          </a:r>
        </a:p>
      </dsp:txBody>
      <dsp:txXfrm>
        <a:off x="159658" y="1132089"/>
        <a:ext cx="1442832" cy="1264727"/>
      </dsp:txXfrm>
    </dsp:sp>
    <dsp:sp modelId="{2875B819-EB67-42A4-8DA0-529639D3CD67}">
      <dsp:nvSpPr>
        <dsp:cNvPr id="0" name=""/>
        <dsp:cNvSpPr/>
      </dsp:nvSpPr>
      <dsp:spPr>
        <a:xfrm>
          <a:off x="1330258" y="536923"/>
          <a:ext cx="272232" cy="272232"/>
        </a:xfrm>
        <a:prstGeom prst="triangle">
          <a:avLst>
            <a:gd name="adj" fmla="val 10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B7E5ABB0-39C3-4C67-8A04-891839F3AFDA}">
      <dsp:nvSpPr>
        <dsp:cNvPr id="0" name=""/>
        <dsp:cNvSpPr/>
      </dsp:nvSpPr>
      <dsp:spPr>
        <a:xfrm rot="5400000">
          <a:off x="2086290" y="217507"/>
          <a:ext cx="960448" cy="1598165"/>
        </a:xfrm>
        <a:prstGeom prst="corner">
          <a:avLst>
            <a:gd name="adj1" fmla="val 16120"/>
            <a:gd name="adj2" fmla="val 1611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34487643-498D-4ED9-A034-C87843C75C1C}">
      <dsp:nvSpPr>
        <dsp:cNvPr id="0" name=""/>
        <dsp:cNvSpPr/>
      </dsp:nvSpPr>
      <dsp:spPr>
        <a:xfrm>
          <a:off x="1925967" y="695014"/>
          <a:ext cx="1442832" cy="1264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/>
            <a:t>Аудит информационных активов</a:t>
          </a:r>
        </a:p>
      </dsp:txBody>
      <dsp:txXfrm>
        <a:off x="1925967" y="695014"/>
        <a:ext cx="1442832" cy="1264727"/>
      </dsp:txXfrm>
    </dsp:sp>
    <dsp:sp modelId="{86E42495-8A31-4EE0-A754-60C3471E6A59}">
      <dsp:nvSpPr>
        <dsp:cNvPr id="0" name=""/>
        <dsp:cNvSpPr/>
      </dsp:nvSpPr>
      <dsp:spPr>
        <a:xfrm>
          <a:off x="3096567" y="99849"/>
          <a:ext cx="272232" cy="272232"/>
        </a:xfrm>
        <a:prstGeom prst="triangle">
          <a:avLst>
            <a:gd name="adj" fmla="val 10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12690AC-D954-44FB-BF26-D99443809409}">
      <dsp:nvSpPr>
        <dsp:cNvPr id="0" name=""/>
        <dsp:cNvSpPr/>
      </dsp:nvSpPr>
      <dsp:spPr>
        <a:xfrm rot="5400000">
          <a:off x="3852599" y="-219567"/>
          <a:ext cx="960448" cy="1598165"/>
        </a:xfrm>
        <a:prstGeom prst="corner">
          <a:avLst>
            <a:gd name="adj1" fmla="val 16120"/>
            <a:gd name="adj2" fmla="val 1611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492DAE5-072A-42F8-920B-BAF98F519976}">
      <dsp:nvSpPr>
        <dsp:cNvPr id="0" name=""/>
        <dsp:cNvSpPr/>
      </dsp:nvSpPr>
      <dsp:spPr>
        <a:xfrm>
          <a:off x="3692276" y="257939"/>
          <a:ext cx="1442832" cy="1264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/>
            <a:t>Разработка концепции политик автоматизированной системы анализа</a:t>
          </a:r>
        </a:p>
      </dsp:txBody>
      <dsp:txXfrm>
        <a:off x="3692276" y="257939"/>
        <a:ext cx="1442832" cy="1264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1A6DF-E66E-4405-9C4A-1FC68C948B0E}">
      <dsp:nvSpPr>
        <dsp:cNvPr id="0" name=""/>
        <dsp:cNvSpPr/>
      </dsp:nvSpPr>
      <dsp:spPr>
        <a:xfrm>
          <a:off x="553561" y="0"/>
          <a:ext cx="6273697" cy="38884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C3DA1-75B3-4FA7-96BA-C0DDAEE40628}">
      <dsp:nvSpPr>
        <dsp:cNvPr id="0" name=""/>
        <dsp:cNvSpPr/>
      </dsp:nvSpPr>
      <dsp:spPr>
        <a:xfrm>
          <a:off x="0" y="1166529"/>
          <a:ext cx="2214246" cy="1555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>
              <a:latin typeface="+mj-lt"/>
            </a:rPr>
            <a:t>Выявленная утечка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>
              <a:latin typeface="+mj-lt"/>
            </a:rPr>
            <a:t>Подозрение об утечке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>
              <a:latin typeface="+mj-lt"/>
            </a:rPr>
            <a:t>Иной инцидент</a:t>
          </a:r>
        </a:p>
      </dsp:txBody>
      <dsp:txXfrm>
        <a:off x="75927" y="1242456"/>
        <a:ext cx="2062392" cy="1403518"/>
      </dsp:txXfrm>
    </dsp:sp>
    <dsp:sp modelId="{67E23B09-0A0F-4F4F-A99E-6B468D62DDD9}">
      <dsp:nvSpPr>
        <dsp:cNvPr id="0" name=""/>
        <dsp:cNvSpPr/>
      </dsp:nvSpPr>
      <dsp:spPr>
        <a:xfrm>
          <a:off x="2583287" y="1166529"/>
          <a:ext cx="2214246" cy="1555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>
              <a:latin typeface="+mj-lt"/>
            </a:rPr>
            <a:t>Внутреннее / внешнее расследование (анализ инцидента)</a:t>
          </a:r>
        </a:p>
      </dsp:txBody>
      <dsp:txXfrm>
        <a:off x="2659214" y="1242456"/>
        <a:ext cx="2062392" cy="1403518"/>
      </dsp:txXfrm>
    </dsp:sp>
    <dsp:sp modelId="{E5287761-9F9D-4468-AD15-1E19666BD52A}">
      <dsp:nvSpPr>
        <dsp:cNvPr id="0" name=""/>
        <dsp:cNvSpPr/>
      </dsp:nvSpPr>
      <dsp:spPr>
        <a:xfrm>
          <a:off x="5166574" y="1166529"/>
          <a:ext cx="2214246" cy="1555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/>
            <a:t>«Управленческое решение»</a:t>
          </a:r>
        </a:p>
      </dsp:txBody>
      <dsp:txXfrm>
        <a:off x="5242501" y="1242456"/>
        <a:ext cx="2062392" cy="1403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1BAE-82D1-4828-95EE-A5F38CECB6AA}" type="datetimeFigureOut">
              <a:rPr lang="ru-RU" smtClean="0"/>
              <a:pPr/>
              <a:t>10.01.2018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57A9-1DDE-4B1B-9BEA-DA521F5DA4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482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A1C0F-21CD-4E1C-9797-5C913C413428}" type="datetimeFigureOut">
              <a:rPr lang="ru-RU" smtClean="0"/>
              <a:pPr/>
              <a:t>10.01.2018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6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0DA3-EAD7-43E4-9D08-4BD28DE52D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7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оформления первого продуктового слайда</a:t>
            </a:r>
            <a:r>
              <a:rPr lang="ru-RU" baseline="0" dirty="0"/>
              <a:t> с фотографией спикера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8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091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4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93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95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48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328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638" indent="-401638" algn="l" defTabSz="1071563">
              <a:spcBef>
                <a:spcPts val="600"/>
              </a:spcBef>
              <a:spcAft>
                <a:spcPts val="600"/>
              </a:spcAft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11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38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557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8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647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1071563">
              <a:spcBef>
                <a:spcPts val="600"/>
              </a:spcBef>
              <a:spcAft>
                <a:spcPts val="600"/>
              </a:spcAft>
              <a:buNone/>
            </a:pPr>
            <a:endParaRPr lang="ru-RU" sz="1200" dirty="0" smtClean="0">
              <a:ln w="6350" cap="rnd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75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09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721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6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06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650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235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71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217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935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803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94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14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Открывающий тему / разделительный слайд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69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Открывающий тему / разделительный слайд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69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Открывающий тему / разделительный слайд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69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691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8DF3-4A3B-451C-BA24-FF604F4000D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7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89958"/>
            <a:ext cx="9130261" cy="90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Текст 14"/>
          <p:cNvSpPr>
            <a:spLocks noGrp="1"/>
          </p:cNvSpPr>
          <p:nvPr>
            <p:ph type="body" sz="quarter" idx="11" hasCustomPrompt="1"/>
          </p:nvPr>
        </p:nvSpPr>
        <p:spPr>
          <a:xfrm>
            <a:off x="971552" y="2625328"/>
            <a:ext cx="4679949" cy="1264628"/>
          </a:xfrm>
        </p:spPr>
        <p:txBody>
          <a:bodyPr/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Сопроводительный текст</a:t>
            </a:r>
          </a:p>
          <a:p>
            <a:pPr lvl="0"/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1221600"/>
            <a:ext cx="7200899" cy="140372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 b="1" u="sng" baseline="0">
                <a:ln w="3175">
                  <a:noFill/>
                </a:ln>
                <a:solidFill>
                  <a:srgbClr val="007D3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Название</a:t>
            </a:r>
            <a:br>
              <a:rPr lang="ru-RU" dirty="0" smtClean="0"/>
            </a:br>
            <a:r>
              <a:rPr lang="ru-RU" dirty="0" smtClean="0"/>
              <a:t>презентации</a:t>
            </a:r>
            <a:endParaRPr lang="ru-RU" dirty="0"/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53661" y="4569972"/>
            <a:ext cx="7379181" cy="261342"/>
          </a:xfrm>
        </p:spPr>
        <p:txBody>
          <a:bodyPr/>
          <a:lstStyle>
            <a:lvl1pPr marL="342900" marR="0" indent="-342900" algn="ctr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Название мероприятия</a:t>
            </a:r>
          </a:p>
          <a:p>
            <a:pPr lvl="0"/>
            <a:endParaRPr lang="ru-RU" dirty="0"/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20172" y="2625328"/>
            <a:ext cx="2052278" cy="1264628"/>
          </a:xfrm>
        </p:spPr>
        <p:txBody>
          <a:bodyPr/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ФИО</a:t>
            </a: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Должность</a:t>
            </a:r>
          </a:p>
          <a:p>
            <a:pPr lvl="0"/>
            <a:endParaRPr lang="ru-RU" dirty="0"/>
          </a:p>
        </p:txBody>
      </p:sp>
      <p:pic>
        <p:nvPicPr>
          <p:cNvPr id="11" name="Picture 2" descr="C:\Users\Beley\Documents\Презентации\новый шаблон мастер презентация\logo_IW_eng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01" y="211633"/>
            <a:ext cx="1600200" cy="12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8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9229"/>
            <a:ext cx="9144000" cy="34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3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507457"/>
            <a:ext cx="9142413" cy="26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091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" y="2507457"/>
            <a:ext cx="9132887" cy="26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56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" y="2035970"/>
            <a:ext cx="9132887" cy="310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62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r="415" b="1053"/>
          <a:stretch/>
        </p:blipFill>
        <p:spPr bwMode="auto">
          <a:xfrm>
            <a:off x="508" y="-5738"/>
            <a:ext cx="9144000" cy="514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951311"/>
            <a:ext cx="7200899" cy="11817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800" b="1" u="none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Защита от </a:t>
            </a:r>
            <a:r>
              <a:rPr lang="ru-RU" dirty="0" err="1" smtClean="0"/>
              <a:t>многовекторных</a:t>
            </a:r>
            <a:r>
              <a:rPr lang="ru-RU" dirty="0" smtClean="0"/>
              <a:t> </a:t>
            </a:r>
            <a:r>
              <a:rPr lang="ru-RU" dirty="0" err="1" smtClean="0"/>
              <a:t>таргетированных</a:t>
            </a:r>
            <a:r>
              <a:rPr lang="ru-RU" dirty="0" smtClean="0"/>
              <a:t> атак</a:t>
            </a: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1552" y="2133011"/>
            <a:ext cx="4679948" cy="2059181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20000"/>
              </a:lnSpc>
              <a:buFontTx/>
              <a:buBlip>
                <a:blip r:embed="rId3"/>
              </a:buBlip>
              <a:defRPr sz="1800" b="1" baseline="0">
                <a:ln cap="rnd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536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Сопроводительный 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880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21436" r="5238" b="24925"/>
          <a:stretch/>
        </p:blipFill>
        <p:spPr bwMode="auto">
          <a:xfrm>
            <a:off x="-7404" y="1"/>
            <a:ext cx="4804228" cy="13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Attack Killer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821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21162" r="5545" b="25199"/>
          <a:stretch/>
        </p:blipFill>
        <p:spPr bwMode="auto">
          <a:xfrm>
            <a:off x="-992" y="0"/>
            <a:ext cx="4782458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75075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Targeted Attack Detector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21360" r="5147" b="25000"/>
          <a:stretch/>
        </p:blipFill>
        <p:spPr bwMode="auto">
          <a:xfrm>
            <a:off x="-7404" y="1"/>
            <a:ext cx="4804228" cy="13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Appercut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21476" r="5438" b="25103"/>
          <a:stretch/>
        </p:blipFill>
        <p:spPr bwMode="auto">
          <a:xfrm>
            <a:off x="-13185" y="2190"/>
            <a:ext cx="4796972" cy="132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999111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Automation System Advanced Protection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96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3" y="4731990"/>
            <a:ext cx="91440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7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31" y="34424"/>
            <a:ext cx="1771650" cy="1060037"/>
          </a:xfrm>
          <a:prstGeom prst="rect">
            <a:avLst/>
          </a:prstGeom>
        </p:spPr>
      </p:pic>
      <p:pic>
        <p:nvPicPr>
          <p:cNvPr id="11" name="Picture 5" descr="C:\Users\lifintseva\Desktop\Depositphotos_69252095_origin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1" b="5347"/>
          <a:stretch/>
        </p:blipFill>
        <p:spPr bwMode="auto">
          <a:xfrm>
            <a:off x="4428" y="-1003028"/>
            <a:ext cx="91910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 userDrawn="1"/>
        </p:nvSpPr>
        <p:spPr>
          <a:xfrm>
            <a:off x="4010952" y="-979012"/>
            <a:ext cx="5184577" cy="6886212"/>
          </a:xfrm>
          <a:prstGeom prst="rect">
            <a:avLst/>
          </a:prstGeom>
          <a:solidFill>
            <a:schemeClr val="tx1">
              <a:lumMod val="75000"/>
              <a:lumOff val="2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 userDrawn="1"/>
        </p:nvSpPr>
        <p:spPr>
          <a:xfrm>
            <a:off x="4394173" y="1566720"/>
            <a:ext cx="4369307" cy="17185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endParaRPr lang="ru-RU" sz="10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</a:t>
            </a:r>
            <a:endParaRPr lang="ru-RU" sz="7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Текст 2"/>
          <p:cNvSpPr txBox="1">
            <a:spLocks/>
          </p:cNvSpPr>
          <p:nvPr userDrawn="1"/>
        </p:nvSpPr>
        <p:spPr>
          <a:xfrm>
            <a:off x="1917482" y="5378297"/>
            <a:ext cx="1877442" cy="348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2016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 descr="C:\Users\lifintseva\Desktop\logo_Infowatch_2015_серый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4" y="5450307"/>
            <a:ext cx="1722958" cy="2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4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9142413" cy="514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951311"/>
            <a:ext cx="7200899" cy="11817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800" b="1" u="none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Защита репутации в сети Интернет</a:t>
            </a: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1552" y="2133011"/>
            <a:ext cx="4679948" cy="2059181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20000"/>
              </a:lnSpc>
              <a:buFontTx/>
              <a:buBlip>
                <a:blip r:embed="rId3"/>
              </a:buBlip>
              <a:defRPr sz="1800" b="1" baseline="0">
                <a:ln cap="rnd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536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Сопроводительный 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3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/>
          <a:stretch/>
        </p:blipFill>
        <p:spPr bwMode="auto">
          <a:xfrm>
            <a:off x="3" y="0"/>
            <a:ext cx="4708943" cy="127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Kribrum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46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5A9E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5842"/>
            <a:ext cx="9144000" cy="34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70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_T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t="21385" r="5296" b="24538"/>
          <a:stretch/>
        </p:blipFill>
        <p:spPr bwMode="auto">
          <a:xfrm>
            <a:off x="0" y="1"/>
            <a:ext cx="4804229" cy="134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34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92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411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B03D-0717-4879-BCA2-B0713841A401}" type="datetimeFigureOut">
              <a:rPr lang="ru-RU" smtClean="0"/>
              <a:t>10.01.2018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A83-34CC-48B0-9DCC-6F9BE264A6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937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67893" y="1722824"/>
            <a:ext cx="4337972" cy="1095390"/>
          </a:xfrm>
          <a:prstGeom prst="rect">
            <a:avLst/>
          </a:prstGeom>
        </p:spPr>
        <p:txBody>
          <a:bodyPr/>
          <a:lstStyle>
            <a:lvl1pPr marL="342900" marR="0" indent="-342900" algn="r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 sz="1800" b="1">
                <a:latin typeface="Arial" pitchFamily="34" charset="0"/>
                <a:cs typeface="Arial" pitchFamily="34" charset="0"/>
              </a:defRPr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ФИО</a:t>
            </a: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Должность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</a:rPr>
              <a:t>E-mail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9" y="149161"/>
            <a:ext cx="2068957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21671" r="5698" b="24130"/>
          <a:stretch/>
        </p:blipFill>
        <p:spPr bwMode="auto">
          <a:xfrm>
            <a:off x="3" y="-6252"/>
            <a:ext cx="4739229" cy="179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460290" cy="567063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Проблематика, аналитика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790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81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r="15501"/>
          <a:stretch/>
        </p:blipFill>
        <p:spPr>
          <a:xfrm>
            <a:off x="-9878" y="2317"/>
            <a:ext cx="9199253" cy="6855683"/>
          </a:xfrm>
          <a:prstGeom prst="rect">
            <a:avLst/>
          </a:prstGeom>
        </p:spPr>
      </p:pic>
      <p:sp>
        <p:nvSpPr>
          <p:cNvPr id="13" name="Прямоугольник 12"/>
          <p:cNvSpPr/>
          <p:nvPr userDrawn="1"/>
        </p:nvSpPr>
        <p:spPr>
          <a:xfrm>
            <a:off x="-9878" y="2317"/>
            <a:ext cx="3789790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520" y="343399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Режимы перехвата</a:t>
            </a:r>
            <a:endParaRPr lang="ru-RU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5"/>
          <p:cNvSpPr txBox="1">
            <a:spLocks/>
          </p:cNvSpPr>
          <p:nvPr userDrawn="1"/>
        </p:nvSpPr>
        <p:spPr>
          <a:xfrm>
            <a:off x="0" y="116632"/>
            <a:ext cx="3779912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8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r="15501"/>
          <a:stretch/>
        </p:blipFill>
        <p:spPr>
          <a:xfrm>
            <a:off x="-9878" y="2317"/>
            <a:ext cx="9199253" cy="6855683"/>
          </a:xfrm>
          <a:prstGeom prst="rect">
            <a:avLst/>
          </a:prstGeom>
        </p:spPr>
      </p:pic>
      <p:sp>
        <p:nvSpPr>
          <p:cNvPr id="13" name="Прямоугольник 12"/>
          <p:cNvSpPr/>
          <p:nvPr userDrawn="1"/>
        </p:nvSpPr>
        <p:spPr>
          <a:xfrm>
            <a:off x="-9878" y="2317"/>
            <a:ext cx="3789790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5"/>
          <p:cNvSpPr txBox="1">
            <a:spLocks/>
          </p:cNvSpPr>
          <p:nvPr userDrawn="1"/>
        </p:nvSpPr>
        <p:spPr>
          <a:xfrm>
            <a:off x="0" y="116632"/>
            <a:ext cx="3779912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4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7236296" y="337757"/>
            <a:ext cx="1551718" cy="37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75075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Traffic Monitor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251520" y="836267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/>
          <p:cNvSpPr txBox="1">
            <a:spLocks/>
          </p:cNvSpPr>
          <p:nvPr userDrawn="1"/>
        </p:nvSpPr>
        <p:spPr>
          <a:xfrm>
            <a:off x="175606" y="44626"/>
            <a:ext cx="5836554" cy="85707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err="1" smtClean="0">
                <a:solidFill>
                  <a:srgbClr val="305F33"/>
                </a:solidFill>
              </a:rPr>
              <a:t>InfoWatch</a:t>
            </a:r>
            <a:r>
              <a:rPr lang="en-US" sz="1600" b="0" dirty="0" smtClean="0">
                <a:solidFill>
                  <a:srgbClr val="305F33"/>
                </a:solidFill>
              </a:rPr>
              <a:t> Traffic Monitor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6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21537" r="5087" b="25191"/>
          <a:stretch/>
        </p:blipFill>
        <p:spPr bwMode="auto">
          <a:xfrm>
            <a:off x="-12" y="0"/>
            <a:ext cx="4818743" cy="132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7"/>
            <a:ext cx="3636404" cy="648072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Personal Data Protector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99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21317" r="5123" b="25262"/>
          <a:stretch/>
        </p:blipFill>
        <p:spPr bwMode="auto">
          <a:xfrm>
            <a:off x="0" y="0"/>
            <a:ext cx="4811486" cy="132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21069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EndPoint</a:t>
            </a:r>
            <a:r>
              <a:rPr lang="en-US" dirty="0" smtClean="0"/>
              <a:t> Security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212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1" y="195486"/>
            <a:ext cx="6942138" cy="593992"/>
          </a:xfrm>
          <a:prstGeom prst="rect">
            <a:avLst/>
          </a:prstGeom>
        </p:spPr>
        <p:txBody>
          <a:bodyPr vert="horz" lIns="107275" tIns="53637" rIns="107275" bIns="53637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951311"/>
            <a:ext cx="7200900" cy="3511153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  <a:endParaRPr lang="en-US" dirty="0" smtClean="0"/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751" r:id="rId2"/>
    <p:sldLayoutId id="2147483816" r:id="rId3"/>
    <p:sldLayoutId id="2147483817" r:id="rId4"/>
    <p:sldLayoutId id="2147483819" r:id="rId5"/>
    <p:sldLayoutId id="2147483820" r:id="rId6"/>
    <p:sldLayoutId id="2147483799" r:id="rId7"/>
    <p:sldLayoutId id="2147483800" r:id="rId8"/>
    <p:sldLayoutId id="2147483801" r:id="rId9"/>
    <p:sldLayoutId id="2147483812" r:id="rId10"/>
    <p:sldLayoutId id="2147483814" r:id="rId11"/>
    <p:sldLayoutId id="2147483786" r:id="rId12"/>
    <p:sldLayoutId id="2147483813" r:id="rId13"/>
    <p:sldLayoutId id="2147483806" r:id="rId14"/>
    <p:sldLayoutId id="2147483802" r:id="rId15"/>
    <p:sldLayoutId id="2147483803" r:id="rId16"/>
    <p:sldLayoutId id="2147483804" r:id="rId17"/>
    <p:sldLayoutId id="2147483805" r:id="rId18"/>
    <p:sldLayoutId id="2147483807" r:id="rId19"/>
    <p:sldLayoutId id="2147483809" r:id="rId20"/>
    <p:sldLayoutId id="2147483811" r:id="rId21"/>
    <p:sldLayoutId id="2147483810" r:id="rId22"/>
    <p:sldLayoutId id="2147483818" r:id="rId23"/>
    <p:sldLayoutId id="2147483821" r:id="rId24"/>
    <p:sldLayoutId id="2147483822" r:id="rId25"/>
    <p:sldLayoutId id="2147483823" r:id="rId26"/>
  </p:sldLayoutIdLst>
  <p:timing>
    <p:tnLst>
      <p:par>
        <p:cTn id="1" dur="indefinite" restart="never" nodeType="tmRoot"/>
      </p:par>
    </p:tnLst>
  </p:timing>
  <p:txStyles>
    <p:titleStyle>
      <a:lvl1pPr algn="l" defTabSz="1071563" rtl="0" eaLnBrk="1" fontAlgn="base" hangingPunct="1">
        <a:spcBef>
          <a:spcPct val="0"/>
        </a:spcBef>
        <a:spcAft>
          <a:spcPct val="0"/>
        </a:spcAft>
        <a:defRPr sz="2500" b="1" u="sng" kern="1200">
          <a:ln>
            <a:noFill/>
          </a:ln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2pPr>
      <a:lvl3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3pPr>
      <a:lvl4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4pPr>
      <a:lvl5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5pPr>
      <a:lvl6pPr marL="4572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6pPr>
      <a:lvl7pPr marL="9144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7pPr>
      <a:lvl8pPr marL="13716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8pPr>
      <a:lvl9pPr marL="18288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marR="0" indent="-342900" algn="l" defTabSz="3600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8640"/>
        </a:buClr>
        <a:buSzPct val="90000"/>
        <a:buFontTx/>
        <a:buBlip>
          <a:blip r:embed="rId28"/>
        </a:buBlip>
        <a:tabLst>
          <a:tab pos="360000" algn="l"/>
          <a:tab pos="720000" algn="l"/>
          <a:tab pos="1080000" algn="l"/>
        </a:tabLst>
        <a:defRPr sz="1600" b="1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2788" indent="-352425" algn="l" defTabSz="360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80000"/>
        <a:buFont typeface="Wingdings" pitchFamily="2" charset="2"/>
        <a:buChar char="l"/>
        <a:tabLst>
          <a:tab pos="360000" algn="l"/>
          <a:tab pos="720000" algn="l"/>
          <a:tab pos="1080000" algn="l"/>
        </a:tabLst>
        <a:defRPr sz="1600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9500" indent="-363538" algn="l" defTabSz="648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"/>
        <a:defRPr sz="1600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9500" indent="-360363" algn="l" defTabSz="360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¢"/>
        <a:tabLst>
          <a:tab pos="360000" algn="l"/>
          <a:tab pos="720000" algn="l"/>
          <a:tab pos="1080000" algn="l"/>
        </a:tabLst>
        <a:defRPr sz="1800" kern="120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4625" algn="l" defTabSz="648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¢"/>
        <a:defRPr sz="1800" kern="1200">
          <a:ln w="6350" cap="rnd">
            <a:noFill/>
          </a:ln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5pPr>
      <a:lvl6pPr marL="2950045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416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788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160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9958"/>
            <a:ext cx="9144000" cy="680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4094229" y="2855670"/>
            <a:ext cx="453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+7 495 22 900 22</a:t>
            </a:r>
          </a:p>
        </p:txBody>
      </p:sp>
      <p:sp>
        <p:nvSpPr>
          <p:cNvPr id="10" name="Содержимое 2"/>
          <p:cNvSpPr txBox="1">
            <a:spLocks/>
          </p:cNvSpPr>
          <p:nvPr userDrawn="1"/>
        </p:nvSpPr>
        <p:spPr>
          <a:xfrm>
            <a:off x="1547664" y="2420999"/>
            <a:ext cx="1974904" cy="3767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36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6350" cap="rnd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Contact Info</a:t>
            </a:r>
            <a:endParaRPr kumimoji="0" lang="ru-RU" sz="2400" b="1" i="0" u="none" strike="noStrike" kern="1200" cap="none" spc="0" normalizeH="0" baseline="0" noProof="0" dirty="0" smtClean="0">
              <a:ln w="6350" cap="rnd"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 rot="5400000">
            <a:off x="2797365" y="2577106"/>
            <a:ext cx="1872874" cy="1"/>
          </a:xfrm>
          <a:prstGeom prst="line">
            <a:avLst/>
          </a:prstGeom>
          <a:ln w="22225">
            <a:solidFill>
              <a:srgbClr val="007D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4060821" y="3174214"/>
            <a:ext cx="3351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D32"/>
                </a:solidFill>
              </a:rPr>
              <a:t>www.infowatch.com</a:t>
            </a:r>
            <a:endParaRPr lang="ru-RU" b="1" dirty="0">
              <a:solidFill>
                <a:srgbClr val="007D32"/>
              </a:solidFill>
            </a:endParaRPr>
          </a:p>
        </p:txBody>
      </p:sp>
      <p:pic>
        <p:nvPicPr>
          <p:cNvPr id="12" name="Picture 2" descr="C:\Users\Beley\Documents\Презентации\новый шаблон мастер презентация\logo_IW_eng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00" y="211634"/>
            <a:ext cx="1669368" cy="10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2.jpe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6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microsoft.com/office/2007/relationships/hdphoto" Target="../media/hdphoto8.wdp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C:\Users\lifintseva\Desktop\Depositphotos_69252095_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1" b="5347"/>
          <a:stretch/>
        </p:blipFill>
        <p:spPr bwMode="auto">
          <a:xfrm>
            <a:off x="-10584" y="1"/>
            <a:ext cx="9191097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3995937" y="-54813"/>
            <a:ext cx="5202831" cy="5164659"/>
          </a:xfrm>
          <a:prstGeom prst="rect">
            <a:avLst/>
          </a:prstGeom>
          <a:solidFill>
            <a:schemeClr val="tx1">
              <a:lumMod val="75000"/>
              <a:lumOff val="2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995937" y="4679289"/>
            <a:ext cx="5148064" cy="485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379158" y="303499"/>
            <a:ext cx="4369307" cy="12888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endParaRPr lang="ru-RU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1902470" y="4785996"/>
            <a:ext cx="1877442" cy="261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543528" y="1545636"/>
            <a:ext cx="3916905" cy="16201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4"/>
          <p:cNvSpPr txBox="1">
            <a:spLocks/>
          </p:cNvSpPr>
          <p:nvPr/>
        </p:nvSpPr>
        <p:spPr>
          <a:xfrm>
            <a:off x="4573120" y="1983858"/>
            <a:ext cx="3709296" cy="749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Методология </a:t>
            </a:r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корпоративной защиты от внутренних угроз информационной безопасности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C:\Users\lifintseva\Desktop\logo_Infowatch_2015_серы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1800200" cy="3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4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249493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4383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21286" y="78001"/>
            <a:ext cx="61024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i="1" dirty="0"/>
              <a:t>Тайна связи </a:t>
            </a:r>
            <a:r>
              <a:rPr lang="en-US" sz="1600" b="1" i="1" dirty="0"/>
              <a:t>vs </a:t>
            </a:r>
            <a:r>
              <a:rPr lang="ru-RU" sz="1600" b="1" i="1" dirty="0"/>
              <a:t>корпоративная почта</a:t>
            </a:r>
            <a:r>
              <a:rPr lang="ru-RU" sz="2000" b="1" i="1" dirty="0"/>
              <a:t>.</a:t>
            </a:r>
            <a:endParaRPr lang="ru-RU" sz="2000" dirty="0"/>
          </a:p>
          <a:p>
            <a:endParaRPr lang="ru-RU" sz="2000" b="1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7800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681540"/>
            <a:ext cx="55446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/>
              <a:t>Корпоративная почта, являясь частью ИТ инфраструктуры компании,  как отдельный вид связи законодательством не выделяется</a:t>
            </a:r>
            <a:r>
              <a:rPr lang="ru-RU" sz="1200" dirty="0" smtClean="0"/>
              <a:t>.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i="1" dirty="0"/>
              <a:t>ст. 6, Федерального закона от 27.07.2006 N 149-ФЗ (ред. от 29.07.2017) "Об информации, информационных технологиях и о защите информации" </a:t>
            </a:r>
            <a:r>
              <a:rPr lang="ru-RU" sz="1200" dirty="0"/>
              <a:t>дает определение обладателя информации, а также обозначает его права и обязанности.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sz="1200" dirty="0" smtClean="0"/>
              <a:t>«</a:t>
            </a:r>
            <a:r>
              <a:rPr lang="ru-RU" sz="1200" dirty="0"/>
              <a:t>Обладателем информации может быть гражданин (физическое лицо), юридическое лицо, Российская Федерация, субъект Российской Федерации, муниципальное образование</a:t>
            </a:r>
            <a:r>
              <a:rPr lang="ru-RU" sz="1200" dirty="0" smtClean="0"/>
              <a:t>».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/>
              <a:t>Обладатель информации, если иное не предусмотрено федеральными законами,  также вправе  принимать меры по защите информации</a:t>
            </a:r>
            <a:r>
              <a:rPr lang="ru-RU" sz="1200" dirty="0" smtClean="0"/>
              <a:t>.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/>
              <a:t> Следовательно информация передаваемая по корпоративной почте должна носить только служебный характер, связанный с выполнением должностных обязанностей сотрудника, а также принадлежит компании, являющейся обладателем такой информации (например, персональные данные сотрудников компании, полученные и обрабатываемые с соблюдением законодательных требований; сведения, относящиеся к коммерческой тайне). </a:t>
            </a:r>
          </a:p>
        </p:txBody>
      </p:sp>
      <p:pic>
        <p:nvPicPr>
          <p:cNvPr id="15362" name="Picture 2" descr="C:\Users\skharitonov\Desktop\bk_info_orig_478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00" y="889962"/>
            <a:ext cx="2890506" cy="18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infowatch.ru\set\Marketing\Архив изображения\Depositphotos_90042582_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/>
          <a:stretch/>
        </p:blipFill>
        <p:spPr bwMode="auto">
          <a:xfrm>
            <a:off x="3" y="-308570"/>
            <a:ext cx="9143997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-308570"/>
            <a:ext cx="4067943" cy="5940660"/>
          </a:xfrm>
          <a:prstGeom prst="rect">
            <a:avLst/>
          </a:prstGeom>
          <a:solidFill>
            <a:srgbClr val="0066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 txBox="1">
            <a:spLocks/>
          </p:cNvSpPr>
          <p:nvPr/>
        </p:nvSpPr>
        <p:spPr>
          <a:xfrm>
            <a:off x="-10642" y="1419622"/>
            <a:ext cx="4077469" cy="1403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DLP</a:t>
            </a:r>
            <a:endParaRPr lang="ru-RU" sz="2800" i="1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 vs </a:t>
            </a:r>
            <a:endParaRPr lang="ru-RU" sz="2800" i="1" dirty="0">
              <a:solidFill>
                <a:schemeClr val="bg1"/>
              </a:solidFill>
            </a:endParaRPr>
          </a:p>
          <a:p>
            <a:r>
              <a:rPr lang="ru-RU" sz="2800" i="1" dirty="0">
                <a:solidFill>
                  <a:schemeClr val="bg1"/>
                </a:solidFill>
              </a:rPr>
              <a:t>Специальные технические средства</a:t>
            </a:r>
            <a:endParaRPr lang="ru-RU" sz="2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249493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4383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7800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4850" y="841921"/>
            <a:ext cx="514280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Понятие специальных технических средств, предназначенных для негласного получения информации сформулировано </a:t>
            </a:r>
            <a:r>
              <a:rPr lang="ru-RU" sz="1600" b="1" i="1" dirty="0"/>
              <a:t>Постановлением Правительства РФ от 16.04.2012 N 314</a:t>
            </a:r>
            <a:r>
              <a:rPr lang="ru-RU" sz="1600" b="1" i="1" dirty="0" smtClean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«Электронное устройство, предназначенное для негласного получения информации - специально изготовленное изделие, содержащее электронные компоненты, скрытно внедряемое (закладываемое или вносимое) в места возможного съема защищаемой акустической речевой, визуальной или обрабатываемой информации (в том числе в ограждения помещений, их конструкции, оборудование, предметы интерьера, а также в салоны транспортных средств, в технические средства и системы обработки информации)»</a:t>
            </a:r>
          </a:p>
        </p:txBody>
      </p:sp>
      <p:pic>
        <p:nvPicPr>
          <p:cNvPr id="1026" name="Picture 2" descr="C:\Users\skharitonov\Desktop\post-34147-0-98719500-14295497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70" y="1311610"/>
            <a:ext cx="1903531" cy="19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249493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4383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21286" y="78001"/>
            <a:ext cx="6102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Вывод</a:t>
            </a:r>
            <a:endParaRPr lang="ru-RU" sz="2000" b="1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7800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113588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i="1" dirty="0"/>
              <a:t>А</a:t>
            </a:r>
            <a:r>
              <a:rPr lang="ru-RU" b="1" i="1" dirty="0" smtClean="0"/>
              <a:t>втоматизированные </a:t>
            </a:r>
            <a:r>
              <a:rPr lang="ru-RU" b="1" i="1" dirty="0"/>
              <a:t>системы контроля информационных потоков (DLP-системы) не являются таковыми изделиями, не определяются соответствующими списками специальных технических средств, предназначенных для негласного получения информации и не подлежат лицензированию.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7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infowatch.ru\set\Marketing\Архив изображения\Depositphotos_90042582_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/>
          <a:stretch/>
        </p:blipFill>
        <p:spPr bwMode="auto">
          <a:xfrm>
            <a:off x="3" y="-308570"/>
            <a:ext cx="9143997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-308570"/>
            <a:ext cx="4067943" cy="5940660"/>
          </a:xfrm>
          <a:prstGeom prst="rect">
            <a:avLst/>
          </a:prstGeom>
          <a:solidFill>
            <a:srgbClr val="0066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 txBox="1">
            <a:spLocks/>
          </p:cNvSpPr>
          <p:nvPr/>
        </p:nvSpPr>
        <p:spPr>
          <a:xfrm>
            <a:off x="-9525" y="519951"/>
            <a:ext cx="4077469" cy="1403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Административно-организационные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аспекты корпоративной защиты от внутренних угроз</a:t>
            </a:r>
          </a:p>
        </p:txBody>
      </p:sp>
    </p:spTree>
    <p:extLst>
      <p:ext uri="{BB962C8B-B14F-4D97-AF65-F5344CB8AC3E}">
        <p14:creationId xmlns:p14="http://schemas.microsoft.com/office/powerpoint/2010/main" val="5854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75606" y="195820"/>
            <a:ext cx="7924786" cy="3777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Этапы внедрения</a:t>
            </a: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Схема 17">
            <a:extLst>
              <a:ext uri="{FF2B5EF4-FFF2-40B4-BE49-F238E27FC236}">
                <a16:creationId xmlns="" xmlns:a16="http://schemas.microsoft.com/office/drawing/2014/main" id="{2CA2EFD0-B197-4CD4-878C-4393C542D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34935"/>
              </p:ext>
            </p:extLst>
          </p:nvPr>
        </p:nvGraphicFramePr>
        <p:xfrm>
          <a:off x="863588" y="897230"/>
          <a:ext cx="7416824" cy="405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3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75606" y="195820"/>
            <a:ext cx="7924786" cy="3777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Этапы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Pre-DLP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C:\Users\lifintseva\Desktop\Презентация НК\Без-имени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" y="1342013"/>
            <a:ext cx="3514725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360FDECB-7214-4BEA-8627-06B205737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811898"/>
              </p:ext>
            </p:extLst>
          </p:nvPr>
        </p:nvGraphicFramePr>
        <p:xfrm>
          <a:off x="3707904" y="1599642"/>
          <a:ext cx="5136232" cy="2496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06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D948EE6-EE7D-4F3E-9FB8-D174E8CE12D2}"/>
              </a:ext>
            </a:extLst>
          </p:cNvPr>
          <p:cNvSpPr txBox="1">
            <a:spLocks/>
          </p:cNvSpPr>
          <p:nvPr/>
        </p:nvSpPr>
        <p:spPr>
          <a:xfrm>
            <a:off x="175606" y="195820"/>
            <a:ext cx="7924786" cy="3777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Эксплуатация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DLP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AA6FCE72-AC01-4455-B7F4-8A9A777727BD}"/>
              </a:ext>
            </a:extLst>
          </p:cNvPr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C36D91C-4561-49C2-84EA-C114B9A29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9974"/>
          <a:stretch/>
        </p:blipFill>
        <p:spPr>
          <a:xfrm>
            <a:off x="5364088" y="1003203"/>
            <a:ext cx="3116767" cy="3623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Стрелка вниз 15">
            <a:extLst>
              <a:ext uri="{FF2B5EF4-FFF2-40B4-BE49-F238E27FC236}">
                <a16:creationId xmlns="" xmlns:a16="http://schemas.microsoft.com/office/drawing/2014/main" id="{8B64A1E1-875D-4E7B-8319-7B67CC7D90AC}"/>
              </a:ext>
            </a:extLst>
          </p:cNvPr>
          <p:cNvSpPr/>
          <p:nvPr/>
        </p:nvSpPr>
        <p:spPr>
          <a:xfrm rot="16200000">
            <a:off x="2879375" y="2089282"/>
            <a:ext cx="216901" cy="288032"/>
          </a:xfrm>
          <a:prstGeom prst="downArrow">
            <a:avLst>
              <a:gd name="adj1" fmla="val 50000"/>
              <a:gd name="adj2" fmla="val 114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трелка вниз 16">
            <a:extLst>
              <a:ext uri="{FF2B5EF4-FFF2-40B4-BE49-F238E27FC236}">
                <a16:creationId xmlns="" xmlns:a16="http://schemas.microsoft.com/office/drawing/2014/main" id="{B6D893F4-7955-4858-878C-4B1E067C9FE9}"/>
              </a:ext>
            </a:extLst>
          </p:cNvPr>
          <p:cNvSpPr/>
          <p:nvPr/>
        </p:nvSpPr>
        <p:spPr>
          <a:xfrm rot="16200000">
            <a:off x="4895599" y="1819251"/>
            <a:ext cx="216901" cy="288032"/>
          </a:xfrm>
          <a:prstGeom prst="downArrow">
            <a:avLst>
              <a:gd name="adj1" fmla="val 50000"/>
              <a:gd name="adj2" fmla="val 114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Стрелка вниз 17">
            <a:extLst>
              <a:ext uri="{FF2B5EF4-FFF2-40B4-BE49-F238E27FC236}">
                <a16:creationId xmlns="" xmlns:a16="http://schemas.microsoft.com/office/drawing/2014/main" id="{BF5F690F-EA80-43A4-AAEB-B84EC6E7F02B}"/>
              </a:ext>
            </a:extLst>
          </p:cNvPr>
          <p:cNvSpPr/>
          <p:nvPr/>
        </p:nvSpPr>
        <p:spPr>
          <a:xfrm>
            <a:off x="4518899" y="3023374"/>
            <a:ext cx="289201" cy="216024"/>
          </a:xfrm>
          <a:prstGeom prst="downArrow">
            <a:avLst>
              <a:gd name="adj1" fmla="val 50000"/>
              <a:gd name="adj2" fmla="val 114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Стрелка вниз 18">
            <a:extLst>
              <a:ext uri="{FF2B5EF4-FFF2-40B4-BE49-F238E27FC236}">
                <a16:creationId xmlns="" xmlns:a16="http://schemas.microsoft.com/office/drawing/2014/main" id="{3DC73502-1980-4B8E-91E1-F512AA6AB5D0}"/>
              </a:ext>
            </a:extLst>
          </p:cNvPr>
          <p:cNvSpPr/>
          <p:nvPr/>
        </p:nvSpPr>
        <p:spPr>
          <a:xfrm rot="5400000" flipH="1">
            <a:off x="2521919" y="3271936"/>
            <a:ext cx="216901" cy="288032"/>
          </a:xfrm>
          <a:prstGeom prst="downArrow">
            <a:avLst>
              <a:gd name="adj1" fmla="val 50000"/>
              <a:gd name="adj2" fmla="val 114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1975CFEA-1985-4D20-855B-950DEB8AB902}"/>
              </a:ext>
            </a:extLst>
          </p:cNvPr>
          <p:cNvSpPr/>
          <p:nvPr/>
        </p:nvSpPr>
        <p:spPr>
          <a:xfrm>
            <a:off x="971600" y="1113588"/>
            <a:ext cx="2948642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7EA4E0-E207-446F-97C1-09FCBD023420}"/>
              </a:ext>
            </a:extLst>
          </p:cNvPr>
          <p:cNvSpPr txBox="1"/>
          <p:nvPr/>
        </p:nvSpPr>
        <p:spPr>
          <a:xfrm>
            <a:off x="1123743" y="1195250"/>
            <a:ext cx="264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Внедрение политик в </a:t>
            </a:r>
            <a:r>
              <a:rPr lang="en-US" sz="1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DLP-</a:t>
            </a:r>
            <a:r>
              <a:rPr lang="ru-RU" sz="1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систему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148F4866-B1DE-42E9-9225-D251EC2D1B0B}"/>
              </a:ext>
            </a:extLst>
          </p:cNvPr>
          <p:cNvSpPr/>
          <p:nvPr/>
        </p:nvSpPr>
        <p:spPr>
          <a:xfrm>
            <a:off x="971600" y="2031690"/>
            <a:ext cx="2948642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Контроль </a:t>
            </a:r>
            <a:r>
              <a:rPr lang="ru-RU" sz="1600" b="1" dirty="0">
                <a:solidFill>
                  <a:schemeClr val="bg1"/>
                </a:solidFill>
                <a:latin typeface="+mj-lt"/>
              </a:rPr>
              <a:t>результатов срабатывания системы, </a:t>
            </a:r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82F16E9B-750B-4E7A-A7B9-808EA7CDC2E2}"/>
              </a:ext>
            </a:extLst>
          </p:cNvPr>
          <p:cNvSpPr/>
          <p:nvPr/>
        </p:nvSpPr>
        <p:spPr>
          <a:xfrm>
            <a:off x="971599" y="2949792"/>
            <a:ext cx="2948642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Корректировка политик </a:t>
            </a:r>
            <a:r>
              <a:rPr lang="en-US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DLP-</a:t>
            </a:r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системы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ECED5B76-CCD1-4E92-86CE-4C01FA46890B}"/>
              </a:ext>
            </a:extLst>
          </p:cNvPr>
          <p:cNvSpPr/>
          <p:nvPr/>
        </p:nvSpPr>
        <p:spPr>
          <a:xfrm>
            <a:off x="971600" y="3867894"/>
            <a:ext cx="2948642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Донастройка политик </a:t>
            </a:r>
            <a:r>
              <a:rPr lang="en-US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DLP-</a:t>
            </a:r>
            <a:r>
              <a:rPr lang="ru-RU" sz="1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системы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="" xmlns:a16="http://schemas.microsoft.com/office/drawing/2014/main" id="{6356CE9F-97D7-4323-8590-7745BF89D01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2445921" y="1761660"/>
            <a:ext cx="0" cy="2700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AF6797A9-6B05-411E-925C-D71B92DBCF1C}"/>
              </a:ext>
            </a:extLst>
          </p:cNvPr>
          <p:cNvCxnSpPr/>
          <p:nvPr/>
        </p:nvCxnSpPr>
        <p:spPr>
          <a:xfrm>
            <a:off x="2429378" y="2679762"/>
            <a:ext cx="0" cy="2700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="" xmlns:a16="http://schemas.microsoft.com/office/drawing/2014/main" id="{D46B9B6E-4FD9-4272-ABEA-F254D5BF494E}"/>
              </a:ext>
            </a:extLst>
          </p:cNvPr>
          <p:cNvCxnSpPr/>
          <p:nvPr/>
        </p:nvCxnSpPr>
        <p:spPr>
          <a:xfrm>
            <a:off x="2444919" y="3597864"/>
            <a:ext cx="0" cy="2700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D948EE6-EE7D-4F3E-9FB8-D174E8CE12D2}"/>
              </a:ext>
            </a:extLst>
          </p:cNvPr>
          <p:cNvSpPr txBox="1">
            <a:spLocks/>
          </p:cNvSpPr>
          <p:nvPr/>
        </p:nvSpPr>
        <p:spPr>
          <a:xfrm>
            <a:off x="175606" y="195820"/>
            <a:ext cx="7924786" cy="3777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DLP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AA6FCE72-AC01-4455-B7F4-8A9A777727BD}"/>
              </a:ext>
            </a:extLst>
          </p:cNvPr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Схема 17">
            <a:extLst>
              <a:ext uri="{FF2B5EF4-FFF2-40B4-BE49-F238E27FC236}">
                <a16:creationId xmlns="" xmlns:a16="http://schemas.microsoft.com/office/drawing/2014/main" id="{509A153C-8816-477A-82F5-C78994703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174798"/>
              </p:ext>
            </p:extLst>
          </p:nvPr>
        </p:nvGraphicFramePr>
        <p:xfrm>
          <a:off x="899592" y="627534"/>
          <a:ext cx="738082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4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91" y="2761904"/>
            <a:ext cx="633778" cy="782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29" y="2871005"/>
            <a:ext cx="838587" cy="6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3" y="2832204"/>
            <a:ext cx="779356" cy="751299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187732" y="3699864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траффика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55988" y="3689997"/>
            <a:ext cx="2082127" cy="1224137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Автоматический анализ и классификация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88236" y="3689994"/>
            <a:ext cx="2082127" cy="1224138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действий согласно политикам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956488" y="3687874"/>
            <a:ext cx="2089385" cy="1226260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и проведение расследований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://upload.wikimedia.org/wikipedia/commons/thumb/f/f9/Balance_icon.svg/256px-Balance_ic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79" y="2812968"/>
            <a:ext cx="853440" cy="6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65875" y="1532598"/>
            <a:ext cx="6344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Назначение системы </a:t>
            </a:r>
            <a:r>
              <a:rPr lang="en-US" sz="2400" b="1" dirty="0" smtClean="0">
                <a:solidFill>
                  <a:srgbClr val="305F33"/>
                </a:solidFill>
              </a:rPr>
              <a:t>IW Traffic Monitor 6</a:t>
            </a:r>
            <a:endParaRPr lang="ru-RU" sz="2400" b="1" dirty="0">
              <a:solidFill>
                <a:srgbClr val="305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75606" y="195820"/>
            <a:ext cx="7924786" cy="3777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Теория защиты от внутренних угроз</a:t>
            </a: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Изображение 3">
            <a:extLst>
              <a:ext uri="{FF2B5EF4-FFF2-40B4-BE49-F238E27FC236}">
                <a16:creationId xmlns="" xmlns:a16="http://schemas.microsoft.com/office/drawing/2014/main" id="{1D5D0FB1-856D-429D-B1B1-50625897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43558"/>
            <a:ext cx="5328592" cy="3671978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67CF3F6A-A2F0-4DA1-9864-3567A0757533}"/>
              </a:ext>
            </a:extLst>
          </p:cNvPr>
          <p:cNvSpPr/>
          <p:nvPr/>
        </p:nvSpPr>
        <p:spPr>
          <a:xfrm>
            <a:off x="2339752" y="3611919"/>
            <a:ext cx="1044116" cy="3483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DLP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041258E5-4B10-4719-B51A-38CDECC296B0}"/>
              </a:ext>
            </a:extLst>
          </p:cNvPr>
          <p:cNvSpPr/>
          <p:nvPr/>
        </p:nvSpPr>
        <p:spPr>
          <a:xfrm flipH="1">
            <a:off x="5256076" y="3557914"/>
            <a:ext cx="1080120" cy="40231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</a:t>
            </a:r>
            <a:r>
              <a:rPr lang="ru-RU" sz="1200" b="1" dirty="0" smtClean="0">
                <a:solidFill>
                  <a:schemeClr val="bg1"/>
                </a:solidFill>
              </a:rPr>
              <a:t>Т </a:t>
            </a:r>
            <a:r>
              <a:rPr lang="ru-RU" sz="1200" b="1" dirty="0">
                <a:solidFill>
                  <a:schemeClr val="bg1"/>
                </a:solidFill>
              </a:rPr>
              <a:t>-</a:t>
            </a:r>
            <a:r>
              <a:rPr lang="en-US" sz="1200" b="1" dirty="0">
                <a:solidFill>
                  <a:schemeClr val="bg1"/>
                </a:solidFill>
              </a:rPr>
              <a:t>security</a:t>
            </a:r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2240" y="165366"/>
            <a:ext cx="2072702" cy="5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/>
          <p:cNvGrpSpPr/>
          <p:nvPr/>
        </p:nvGrpSpPr>
        <p:grpSpPr>
          <a:xfrm>
            <a:off x="4970894" y="1560408"/>
            <a:ext cx="4029598" cy="670997"/>
            <a:chOff x="5009022" y="1880846"/>
            <a:chExt cx="4029598" cy="894661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5009022" y="1880846"/>
              <a:ext cx="1257290" cy="894661"/>
              <a:chOff x="4001520" y="1577128"/>
              <a:chExt cx="1579851" cy="1450376"/>
            </a:xfrm>
          </p:grpSpPr>
          <p:pic>
            <p:nvPicPr>
              <p:cNvPr id="25" name="Picture 5" descr="C:\WORK\EugeneK\xxx_Presentation\InfoWatch\Pictures\Content2\7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6915" y="1577128"/>
                <a:ext cx="630931" cy="806492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001520" y="2362237"/>
                <a:ext cx="1579851" cy="66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Общение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348474" y="2016132"/>
              <a:ext cx="26901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ICQ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Skype,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Lync,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Jabber,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593948" y="1598743"/>
            <a:ext cx="3834036" cy="608675"/>
            <a:chOff x="517937" y="1931957"/>
            <a:chExt cx="3834036" cy="811566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517937" y="1931957"/>
              <a:ext cx="926973" cy="811566"/>
              <a:chOff x="-138012" y="1659931"/>
              <a:chExt cx="1421714" cy="1248827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4653" y="1659931"/>
                <a:ext cx="709008" cy="657308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-138012" y="2277288"/>
                <a:ext cx="1421714" cy="6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>
                    <a:solidFill>
                      <a:srgbClr val="006600"/>
                    </a:solidFill>
                  </a:rPr>
                  <a:t>Почта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611319" y="1952836"/>
              <a:ext cx="2740654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SMTP, IMAP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POP3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MAPI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NPRC</a:t>
              </a:r>
              <a:endPara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490337" y="2424789"/>
            <a:ext cx="1207792" cy="805584"/>
            <a:chOff x="1127991" y="1587168"/>
            <a:chExt cx="2106225" cy="17190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13973" y="1587168"/>
              <a:ext cx="900584" cy="802834"/>
            </a:xfrm>
            <a:prstGeom prst="rect">
              <a:avLst/>
            </a:prstGeom>
            <a:ln>
              <a:noFill/>
            </a:ln>
            <a:effectLst>
              <a:outerShdw blurRad="63500" dist="12700" dir="2700000" algn="tl" rotWithShape="0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127991" y="2189717"/>
              <a:ext cx="2106225" cy="1116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 smtClean="0">
                  <a:solidFill>
                    <a:srgbClr val="006600"/>
                  </a:solidFill>
                </a:rPr>
                <a:t>Интернет-ресурсы</a:t>
              </a:r>
              <a:endParaRPr lang="ru-RU" sz="1400" b="1" dirty="0">
                <a:solidFill>
                  <a:srgbClr val="006600"/>
                </a:solidFill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428904" y="3234580"/>
            <a:ext cx="3672408" cy="893503"/>
            <a:chOff x="359532" y="4401108"/>
            <a:chExt cx="3672408" cy="1191338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359532" y="4401108"/>
              <a:ext cx="1288462" cy="1191338"/>
              <a:chOff x="2132239" y="1057706"/>
              <a:chExt cx="2077572" cy="1741236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5400000" flipH="1">
                <a:off x="2760205" y="1057707"/>
                <a:ext cx="1031868" cy="1031866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132239" y="1779304"/>
                <a:ext cx="2077572" cy="1019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Съемные носители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651327" y="4643616"/>
              <a:ext cx="2380613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И другие внешние устройства</a:t>
              </a:r>
              <a:endPara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5040052" y="3365097"/>
            <a:ext cx="1375763" cy="675509"/>
            <a:chOff x="5075308" y="1533139"/>
            <a:chExt cx="2133093" cy="138905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75389" y="1533139"/>
              <a:ext cx="776389" cy="806489"/>
            </a:xfrm>
            <a:prstGeom prst="rect">
              <a:avLst/>
            </a:prstGeom>
            <a:ln>
              <a:noFill/>
            </a:ln>
            <a:effectLst>
              <a:outerShdw blurRad="63500" dist="12700" dir="2700000" algn="tl" rotWithShape="0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075308" y="2289310"/>
              <a:ext cx="2133093" cy="63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 smtClean="0">
                  <a:solidFill>
                    <a:srgbClr val="006600"/>
                  </a:solidFill>
                </a:rPr>
                <a:t>Хранилища</a:t>
              </a:r>
              <a:endParaRPr lang="ru-RU" sz="1400" b="1" dirty="0">
                <a:solidFill>
                  <a:srgbClr val="006600"/>
                </a:solidFill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5077284" y="2443665"/>
            <a:ext cx="3779195" cy="705842"/>
            <a:chOff x="5151412" y="3076202"/>
            <a:chExt cx="3779195" cy="941123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5151412" y="3076202"/>
              <a:ext cx="1042891" cy="941123"/>
              <a:chOff x="7599128" y="1574651"/>
              <a:chExt cx="1480173" cy="1335733"/>
            </a:xfrm>
          </p:grpSpPr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72747" y="1574651"/>
                <a:ext cx="1024529" cy="892898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599128" y="2327948"/>
                <a:ext cx="1480173" cy="58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Печать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394967" y="3221946"/>
              <a:ext cx="2535640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Локальные, сетевые принтеры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2" name="Picture 2" descr="C:\Users\rokhlov\Desktop\mobil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22" y="4125681"/>
            <a:ext cx="414337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266774" y="4571189"/>
            <a:ext cx="128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006600"/>
                </a:solidFill>
              </a:rPr>
              <a:t>Мобильные устройства</a:t>
            </a:r>
            <a:endParaRPr lang="ru-RU" sz="1400" b="1" dirty="0">
              <a:solidFill>
                <a:srgbClr val="006600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2499386" y="854226"/>
            <a:ext cx="4055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Контролируемые каналы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3693" y="4128083"/>
            <a:ext cx="2380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Почта,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SMS, HTTP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Whatsapp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iMessage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Камера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79840" y="3297086"/>
            <a:ext cx="275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Сетевые хранилища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Локальные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диски рабочих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станций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Sharepoint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3023" y="2672453"/>
            <a:ext cx="26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HTTP(s), FTP(s)</a:t>
            </a:r>
            <a:r>
              <a:rPr lang="ru-RU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88540" y="331473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365038"/>
            <a:ext cx="3601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Архитектура продукта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7" name="Рисунок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915565"/>
            <a:ext cx="7550862" cy="402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5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4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1799692" y="7249001"/>
            <a:ext cx="4932382" cy="534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66809" y="374490"/>
            <a:ext cx="326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Технологии анализа</a:t>
            </a:r>
            <a:endParaRPr lang="ru-RU" sz="2400" b="1" dirty="0">
              <a:solidFill>
                <a:srgbClr val="305F33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1183862" y="1059582"/>
            <a:ext cx="6607530" cy="3674256"/>
            <a:chOff x="791580" y="2132856"/>
            <a:chExt cx="6607530" cy="3674256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2994090" y="4581128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791580" y="2134704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994090" y="213285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5196600" y="213285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7" name="Прямоугольник 66"/>
            <p:cNvSpPr/>
            <p:nvPr/>
          </p:nvSpPr>
          <p:spPr>
            <a:xfrm>
              <a:off x="791580" y="3353110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5196600" y="3351262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791580" y="458297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5196600" y="4581128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2975249" y="3351262"/>
              <a:ext cx="2240253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305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2" name="Плюс 71"/>
            <p:cNvSpPr/>
            <p:nvPr/>
          </p:nvSpPr>
          <p:spPr>
            <a:xfrm>
              <a:off x="4998578" y="4383106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3" name="Плюс 72"/>
            <p:cNvSpPr/>
            <p:nvPr/>
          </p:nvSpPr>
          <p:spPr>
            <a:xfrm>
              <a:off x="2796068" y="4383106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4" name="Плюс 73"/>
            <p:cNvSpPr/>
            <p:nvPr/>
          </p:nvSpPr>
          <p:spPr>
            <a:xfrm>
              <a:off x="2796068" y="3155088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5" name="Плюс 74"/>
            <p:cNvSpPr/>
            <p:nvPr/>
          </p:nvSpPr>
          <p:spPr>
            <a:xfrm>
              <a:off x="4998578" y="3155088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76" name="Прямоугольник 75"/>
          <p:cNvSpPr/>
          <p:nvPr/>
        </p:nvSpPr>
        <p:spPr>
          <a:xfrm>
            <a:off x="3405213" y="1317707"/>
            <a:ext cx="2164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Текстовые объекты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3456165" y="3622403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Оптическое распознавание символов 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OCR)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5607784" y="1163822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эталонных документов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3299085" y="2537961"/>
            <a:ext cx="23762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Комбинированные объекты защиты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5607784" y="2382228"/>
            <a:ext cx="2164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выгрузок из баз данных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1213168" y="3612094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заполненных 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анкет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5630694" y="3631406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печатей</a:t>
            </a:r>
          </a:p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И </a:t>
            </a:r>
          </a:p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факсимиле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202703" y="1317707"/>
            <a:ext cx="2164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Лингвистический анализ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1213287" y="2384076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Детектор графических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6884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/>
          <p:cNvSpPr txBox="1">
            <a:spLocks/>
          </p:cNvSpPr>
          <p:nvPr/>
        </p:nvSpPr>
        <p:spPr>
          <a:xfrm>
            <a:off x="980122" y="1491631"/>
            <a:ext cx="7300293" cy="567062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3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ru-RU" sz="2000" b="0" dirty="0" smtClean="0">
                <a:solidFill>
                  <a:prstClr val="black"/>
                </a:solidFill>
              </a:rPr>
              <a:t>Определение тематики текста на основании найденных терминов</a:t>
            </a:r>
          </a:p>
          <a:p>
            <a:pPr>
              <a:buFont typeface="Wingdings" pitchFamily="2" charset="2"/>
              <a:buChar char="ü"/>
            </a:pPr>
            <a:endParaRPr lang="ru-RU" sz="2000" b="0" dirty="0" smtClean="0"/>
          </a:p>
          <a:p>
            <a:pPr lvl="5">
              <a:buFont typeface="Wingdings" pitchFamily="2" charset="2"/>
              <a:buChar char="ü"/>
            </a:pPr>
            <a:endParaRPr lang="ru-RU" sz="2400" dirty="0">
              <a:latin typeface="Arial" panose="020B0604020202020204" pitchFamily="34" charset="0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6843" y="2212794"/>
            <a:ext cx="100584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4538" y="2188211"/>
            <a:ext cx="868680" cy="112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50485" y="3057526"/>
            <a:ext cx="14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Финансы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8787" y="2249612"/>
            <a:ext cx="1476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Прибыль</a:t>
            </a: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Банк</a:t>
            </a: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Сумма кредитов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8744" y="4207705"/>
            <a:ext cx="14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ИТ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1946" y="3609030"/>
            <a:ext cx="147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База данных</a:t>
            </a:r>
            <a:endParaRPr lang="en-US" sz="16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Шифрование</a:t>
            </a:r>
            <a:endParaRPr lang="en-US" sz="16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Логин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6" name="Группа 15"/>
          <p:cNvGrpSpPr>
            <a:grpSpLocks noChangeAspect="1"/>
          </p:cNvGrpSpPr>
          <p:nvPr/>
        </p:nvGrpSpPr>
        <p:grpSpPr>
          <a:xfrm>
            <a:off x="4479741" y="3522880"/>
            <a:ext cx="704327" cy="684827"/>
            <a:chOff x="2430594" y="2505076"/>
            <a:chExt cx="937185" cy="93718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594" y="2505076"/>
              <a:ext cx="937185" cy="9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Стрелка вниз 17"/>
            <p:cNvSpPr/>
            <p:nvPr/>
          </p:nvSpPr>
          <p:spPr>
            <a:xfrm rot="16200000">
              <a:off x="2608504" y="2684649"/>
              <a:ext cx="474963" cy="436403"/>
            </a:xfrm>
            <a:prstGeom prst="downArrow">
              <a:avLst/>
            </a:prstGeom>
            <a:solidFill>
              <a:srgbClr val="00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243456" y="374490"/>
            <a:ext cx="399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Лингвистический анализ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6843" y="3417618"/>
            <a:ext cx="100584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Группа 20"/>
          <p:cNvGrpSpPr>
            <a:grpSpLocks noChangeAspect="1"/>
          </p:cNvGrpSpPr>
          <p:nvPr/>
        </p:nvGrpSpPr>
        <p:grpSpPr>
          <a:xfrm>
            <a:off x="4479741" y="2318055"/>
            <a:ext cx="704327" cy="684827"/>
            <a:chOff x="2430594" y="2505076"/>
            <a:chExt cx="937185" cy="937185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594" y="2505076"/>
              <a:ext cx="937185" cy="9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Стрелка вниз 22"/>
            <p:cNvSpPr/>
            <p:nvPr/>
          </p:nvSpPr>
          <p:spPr>
            <a:xfrm rot="16200000">
              <a:off x="2608504" y="2684649"/>
              <a:ext cx="474963" cy="436403"/>
            </a:xfrm>
            <a:prstGeom prst="downArrow">
              <a:avLst/>
            </a:prstGeom>
            <a:solidFill>
              <a:srgbClr val="00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4538" y="3437753"/>
            <a:ext cx="868680" cy="112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84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08520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77108" y="374490"/>
            <a:ext cx="4709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База контентной фильтрации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6221" y="987946"/>
            <a:ext cx="4589996" cy="404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Прямая соединительная линия 49"/>
          <p:cNvCxnSpPr/>
          <p:nvPr/>
        </p:nvCxnSpPr>
        <p:spPr>
          <a:xfrm flipH="1">
            <a:off x="-14300" y="5034011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1173324" y="3292415"/>
            <a:ext cx="0" cy="1741596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51"/>
          <p:cNvSpPr/>
          <p:nvPr/>
        </p:nvSpPr>
        <p:spPr>
          <a:xfrm>
            <a:off x="1101316" y="3148396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 flipV="1">
            <a:off x="7799721" y="2294139"/>
            <a:ext cx="0" cy="2739873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7727713" y="2150118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1222995"/>
            <a:ext cx="41528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3" descr="C:\Users\Zabolotsky\Desktop\скрины для RS\БКФ\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97" y="1762522"/>
            <a:ext cx="1695413" cy="16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Скругленный прямоугольник 61"/>
          <p:cNvSpPr/>
          <p:nvPr/>
        </p:nvSpPr>
        <p:spPr>
          <a:xfrm>
            <a:off x="6701599" y="929553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6761532" y="1003012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115 различных БКФ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(включая БКФ на других языках)</a:t>
            </a: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127255" y="1937665"/>
            <a:ext cx="2344166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127255" y="2011124"/>
            <a:ext cx="23441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2075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БКФ: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Стандартная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Отраслевая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Кастомизированная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/>
          <p:cNvSpPr/>
          <p:nvPr/>
        </p:nvSpPr>
        <p:spPr>
          <a:xfrm>
            <a:off x="3340632" y="2929185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Лингвистическая поддержка 30 языков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68324" y="2929185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Автоматическое детектирование языка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31" y="1663059"/>
            <a:ext cx="1097280" cy="1097280"/>
          </a:xfrm>
          <a:prstGeom prst="rect">
            <a:avLst/>
          </a:prstGeom>
        </p:spPr>
      </p:pic>
      <p:pic>
        <p:nvPicPr>
          <p:cNvPr id="24" name="Picture 2" descr="C:\WORK\EugeneK\xxx_Presentation\InfoWatch\Pictures\Content2\1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04" y="1600695"/>
            <a:ext cx="884517" cy="1216211"/>
          </a:xfrm>
          <a:prstGeom prst="rect">
            <a:avLst/>
          </a:prstGeom>
          <a:ln>
            <a:noFill/>
          </a:ln>
          <a:effectLst>
            <a:outerShdw blurRad="63500" dist="12700" dir="27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WORK\EugeneK\xxx_Presentation\InfoWatch\Pictures\Content2\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13" y="2352483"/>
            <a:ext cx="374091" cy="423970"/>
          </a:xfrm>
          <a:prstGeom prst="rect">
            <a:avLst/>
          </a:prstGeom>
          <a:ln>
            <a:noFill/>
          </a:ln>
          <a:effectLst>
            <a:outerShdw blurRad="63500" dist="12700" dir="27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15516" y="374490"/>
            <a:ext cx="399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Лингвистический анализ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7134" y="1587466"/>
            <a:ext cx="2125010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 smtClean="0"/>
              <a:t>кредит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/>
              <a:t>к</a:t>
            </a:r>
            <a:r>
              <a:rPr lang="ru-RU" sz="1600" i="1" dirty="0" smtClean="0"/>
              <a:t>редиты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 smtClean="0"/>
              <a:t>кредит0в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en-US" sz="1600" i="1" dirty="0" smtClean="0"/>
              <a:t>kreditami</a:t>
            </a:r>
            <a:endParaRPr lang="ru-RU" sz="1600" i="1" dirty="0" smtClean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997035" y="2895007"/>
            <a:ext cx="2422800" cy="1282623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морфологии,</a:t>
            </a:r>
          </a:p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исправление опечаток и  транслит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25299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44524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4939" y="374490"/>
            <a:ext cx="3230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Текстовые объекты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51603" y="1471226"/>
            <a:ext cx="37142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текстовых объектов, соответствующих заданным шаблонам: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паспорта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кредитной карты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СНИЛС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" y="1471226"/>
            <a:ext cx="4441518" cy="296249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51603" y="3573310"/>
            <a:ext cx="3714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100 предустановленных шаблонов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66" y="159898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79" y="3697710"/>
            <a:ext cx="460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6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57262" y="341942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19579" y="15726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7123" y="358452"/>
            <a:ext cx="522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эталонных документов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842955" y="1396409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«цифровых отпечатков» конфиденциальной информации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842955" y="3005963"/>
            <a:ext cx="3714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Цифровые отпечатки документов: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текстовые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бинарные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смешанные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18" y="152416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27" y="3108345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0" y="1396406"/>
            <a:ext cx="2302736" cy="229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1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97959" y="375597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44373" y="18212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>
            <a:off x="849797" y="1845930"/>
            <a:ext cx="6777081" cy="567062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rm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3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endParaRPr lang="ru-RU" sz="1400" b="0" i="1" dirty="0" smtClean="0"/>
          </a:p>
          <a:p>
            <a:pPr>
              <a:buFont typeface="Wingdings" pitchFamily="2" charset="2"/>
              <a:buChar char="ü"/>
            </a:pPr>
            <a:endParaRPr lang="ru-RU" sz="1400" b="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4581" y="358452"/>
            <a:ext cx="5168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графических объектов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196348" y="1293395"/>
            <a:ext cx="37142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и определение типа изображения: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Чертеж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Паспорт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Кредитная карта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озможность детектировать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формат*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036324" y="3355498"/>
            <a:ext cx="4107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Детектирование графических объектов в потоке перехваченных файлов: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Отсканированные страницы паспорта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Фотографии кредитных карт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схем или чертежей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1" y="1250361"/>
            <a:ext cx="4330569" cy="3304011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9" y="129339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71" y="3391196"/>
            <a:ext cx="415471" cy="4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61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251520" y="627534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Изображение 10">
            <a:extLst>
              <a:ext uri="{FF2B5EF4-FFF2-40B4-BE49-F238E27FC236}">
                <a16:creationId xmlns="" xmlns:a16="http://schemas.microsoft.com/office/drawing/2014/main" id="{FFEF2934-D4BF-4369-B4A7-4D867D6E7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05" y="1456206"/>
            <a:ext cx="5414838" cy="2961330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="" xmlns:a16="http://schemas.microsoft.com/office/drawing/2014/main" id="{572D85CB-FDEF-4049-8136-04F6B5754060}"/>
              </a:ext>
            </a:extLst>
          </p:cNvPr>
          <p:cNvSpPr/>
          <p:nvPr/>
        </p:nvSpPr>
        <p:spPr>
          <a:xfrm flipH="1">
            <a:off x="989348" y="1140296"/>
            <a:ext cx="1318535" cy="6053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</a:t>
            </a:r>
            <a:r>
              <a:rPr lang="ru-RU" sz="1400" b="1" dirty="0" smtClean="0">
                <a:solidFill>
                  <a:schemeClr val="bg1"/>
                </a:solidFill>
              </a:rPr>
              <a:t>Т </a:t>
            </a:r>
            <a:r>
              <a:rPr lang="ru-RU" sz="1400" b="1" dirty="0">
                <a:solidFill>
                  <a:schemeClr val="bg1"/>
                </a:solidFill>
              </a:rPr>
              <a:t>-</a:t>
            </a:r>
            <a:r>
              <a:rPr lang="en-US" sz="1400" b="1" dirty="0" smtClean="0">
                <a:solidFill>
                  <a:schemeClr val="bg1"/>
                </a:solidFill>
              </a:rPr>
              <a:t>security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822FF45-925C-4F30-8FE6-F65F9CC8C6C5}"/>
              </a:ext>
            </a:extLst>
          </p:cNvPr>
          <p:cNvSpPr txBox="1"/>
          <p:nvPr/>
        </p:nvSpPr>
        <p:spPr>
          <a:xfrm>
            <a:off x="132222" y="1834293"/>
            <a:ext cx="2664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dirty="0"/>
          </a:p>
          <a:p>
            <a:pPr algn="ctr"/>
            <a:r>
              <a:rPr lang="ru-RU" sz="1400" dirty="0"/>
              <a:t>Защита не информации,</a:t>
            </a:r>
          </a:p>
          <a:p>
            <a:pPr algn="ctr"/>
            <a:r>
              <a:rPr lang="ru-RU" sz="1400" dirty="0"/>
              <a:t>а мест, где она находится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515B16-E227-436B-9302-5AA372DF45D3}"/>
              </a:ext>
            </a:extLst>
          </p:cNvPr>
          <p:cNvSpPr txBox="1"/>
          <p:nvPr/>
        </p:nvSpPr>
        <p:spPr>
          <a:xfrm>
            <a:off x="502728" y="2490594"/>
            <a:ext cx="2063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400" dirty="0"/>
          </a:p>
          <a:p>
            <a:pPr algn="ctr"/>
            <a:r>
              <a:rPr lang="ru-RU" sz="1400" dirty="0"/>
              <a:t>В центре внимания </a:t>
            </a:r>
          </a:p>
          <a:p>
            <a:pPr algn="ctr"/>
            <a:r>
              <a:rPr lang="ru-RU" sz="1400" dirty="0"/>
              <a:t>техническое решение,</a:t>
            </a:r>
          </a:p>
          <a:p>
            <a:pPr algn="ctr"/>
            <a:r>
              <a:rPr lang="ru-RU" sz="1400" dirty="0"/>
              <a:t>но не нарушитель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D57BFA6-96BD-4069-8567-3083ED97A57A}"/>
              </a:ext>
            </a:extLst>
          </p:cNvPr>
          <p:cNvSpPr txBox="1"/>
          <p:nvPr/>
        </p:nvSpPr>
        <p:spPr>
          <a:xfrm>
            <a:off x="0" y="3331282"/>
            <a:ext cx="2972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400" dirty="0"/>
          </a:p>
          <a:p>
            <a:pPr algn="ctr"/>
            <a:r>
              <a:rPr lang="ru-RU" sz="1400" dirty="0"/>
              <a:t>В т.ч. рассматриваются</a:t>
            </a:r>
          </a:p>
          <a:p>
            <a:pPr algn="ctr"/>
            <a:r>
              <a:rPr lang="ru-RU" sz="1400" dirty="0"/>
              <a:t>внешние угрозы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EC5E6B8-2CF6-41CF-9BB6-F0AF74F99201}"/>
              </a:ext>
            </a:extLst>
          </p:cNvPr>
          <p:cNvSpPr txBox="1"/>
          <p:nvPr/>
        </p:nvSpPr>
        <p:spPr>
          <a:xfrm>
            <a:off x="132222" y="165366"/>
            <a:ext cx="346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accent1"/>
                </a:solidFill>
              </a:rPr>
              <a:t>Безопасность ИТ инфраструктуры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526C967-6E03-4300-9F08-044FA029A432}"/>
              </a:ext>
            </a:extLst>
          </p:cNvPr>
          <p:cNvSpPr txBox="1"/>
          <p:nvPr/>
        </p:nvSpPr>
        <p:spPr>
          <a:xfrm>
            <a:off x="600381" y="4155926"/>
            <a:ext cx="188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Отсутствует </a:t>
            </a:r>
          </a:p>
          <a:p>
            <a:pPr algn="ctr"/>
            <a:r>
              <a:rPr lang="ru-RU" sz="1400" dirty="0"/>
              <a:t>юридический аспект</a:t>
            </a:r>
          </a:p>
        </p:txBody>
      </p:sp>
      <p:pic>
        <p:nvPicPr>
          <p:cNvPr id="11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2240" y="165366"/>
            <a:ext cx="2072702" cy="5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80863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374490"/>
            <a:ext cx="4027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выгрузок из БД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0129" y="1169459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данных  извлечённых из БД информационных систем: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ERP, CRM 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т.п. 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92" y="129721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Рисунок 1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08063"/>
            <a:ext cx="2448272" cy="2637993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4617519" y="2911333"/>
            <a:ext cx="3714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Ищет :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элементы строк/столбцов или их комбинации</a:t>
            </a:r>
          </a:p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документах или в тексте переписки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91" y="3060755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579" y="15726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389680"/>
            <a:ext cx="4280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эталонных форм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16915" y="1805726"/>
            <a:ext cx="3714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Контроль передачи анкет, форм, бланков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212335" y="2940791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Возможности технологии позволяют анализировать</a:t>
            </a:r>
            <a:b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 150 анкет одновременно</a:t>
            </a:r>
            <a:b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(12,7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знаков в секунду)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29" y="1900209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36" y="3020763"/>
            <a:ext cx="409286" cy="40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http://wikiotvety.ru/images/f/7/pmzh-v-kanade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53"/>
          <a:stretch/>
        </p:blipFill>
        <p:spPr bwMode="auto">
          <a:xfrm>
            <a:off x="77619" y="1396151"/>
            <a:ext cx="4290646" cy="35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179512" y="363848"/>
            <a:ext cx="4959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печатей и факсимиле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767" y="938556"/>
            <a:ext cx="4446214" cy="391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 descr="C:\Users\Zabolotsky\Desktop\скрины для RS\БКФ\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32" y="1095046"/>
            <a:ext cx="4062927" cy="18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Zabolotsky\Desktop\скрины для RS\Печать\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8"/>
          <a:stretch/>
        </p:blipFill>
        <p:spPr bwMode="auto">
          <a:xfrm>
            <a:off x="2462081" y="2133335"/>
            <a:ext cx="4077907" cy="16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Прямая соединительная линия 39"/>
          <p:cNvCxnSpPr/>
          <p:nvPr/>
        </p:nvCxnSpPr>
        <p:spPr>
          <a:xfrm flipH="1">
            <a:off x="34503" y="4984018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1709682" y="3847647"/>
            <a:ext cx="0" cy="1136371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1637674" y="3703627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11560" y="2420888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671493" y="2494347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печати как части графического объекта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flipV="1">
            <a:off x="7907754" y="2876237"/>
            <a:ext cx="0" cy="2134648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7835746" y="2732215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809632" y="1449477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6869565" y="1522935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выявит печать, даже если та перекрывает текст или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68629" y="225530"/>
            <a:ext cx="6268602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Оптическое распознавание символов 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OCR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2409732"/>
            <a:ext cx="37862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Два варианта поставки модуля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Tesseract 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ABBYY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32040" y="1455789"/>
            <a:ext cx="3714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Большое число поддерживаемых языков и типов файлов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3487676"/>
            <a:ext cx="3714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контроля отсканированных документов 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(совместно с решением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DPrint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1235834"/>
            <a:ext cx="4283968" cy="3550165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8736" y="3277746"/>
            <a:ext cx="4104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</a:t>
            </a:r>
            <a:r>
              <a:rPr lang="en-US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</a:t>
            </a: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</a:t>
            </a: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распознавания изображений, с целью извлечения из них текстовой информации для дальнейшего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анализа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29682"/>
            <a:ext cx="2571750" cy="1838801"/>
          </a:xfrm>
          <a:prstGeom prst="rect">
            <a:avLst/>
          </a:prstGeom>
        </p:spPr>
      </p:pic>
      <p:pic>
        <p:nvPicPr>
          <p:cNvPr id="13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912260" y="249493"/>
            <a:ext cx="1820444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3444" y="688071"/>
            <a:ext cx="3862388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Zabolotsky\Desktop\скрины для RS\Шаблоны\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12012"/>
          <a:stretch/>
        </p:blipFill>
        <p:spPr bwMode="auto">
          <a:xfrm>
            <a:off x="3090315" y="773352"/>
            <a:ext cx="1546868" cy="1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Zabolotsky\Desktop\скрины для RS\БКФ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31" y="805619"/>
            <a:ext cx="2178818" cy="15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Zabolotsky\Desktop\скрины для RS\Шаблоны\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5"/>
          <a:stretch/>
        </p:blipFill>
        <p:spPr bwMode="auto">
          <a:xfrm>
            <a:off x="4844638" y="778270"/>
            <a:ext cx="1815594" cy="17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Zabolotsky\Desktop\скрины для RS\Шаблоны\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1"/>
          <a:stretch/>
        </p:blipFill>
        <p:spPr bwMode="auto">
          <a:xfrm>
            <a:off x="3079195" y="2219376"/>
            <a:ext cx="3419077" cy="8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160918" y="135463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Комбинированные объекты защиты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0" y="4093258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313638" y="2885736"/>
            <a:ext cx="0" cy="1207522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1241630" y="2733768"/>
            <a:ext cx="144016" cy="151964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15516" y="1815666"/>
            <a:ext cx="2196244" cy="918102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75449" y="1859218"/>
            <a:ext cx="2076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Снижение числа ложных срабатываний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7814021" y="2137029"/>
            <a:ext cx="0" cy="195623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7742013" y="1985060"/>
            <a:ext cx="144016" cy="151964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715899" y="1066958"/>
            <a:ext cx="2196244" cy="918102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835765" y="1110510"/>
            <a:ext cx="2076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сложных типов данных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7470322" y="3790335"/>
            <a:ext cx="0" cy="302924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 flipV="1">
            <a:off x="7398314" y="3635382"/>
            <a:ext cx="144016" cy="127339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174178" y="2380554"/>
            <a:ext cx="2448272" cy="1254828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202118" y="2373498"/>
            <a:ext cx="244827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Комбинирование различных объектов 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защиты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(печать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шаблон документа «Договор</a:t>
            </a:r>
            <a:r>
              <a:rPr lang="ru-R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»)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9044" y="4093258"/>
            <a:ext cx="855709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Комбинированные объекты защиты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Monitor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комбинировать различные технологии анализа для точного детектирования конфиденциальных данных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работы: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1" y="845820"/>
            <a:ext cx="914400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3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27713" y="123478"/>
            <a:ext cx="6090031" cy="75608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контроль рабочих станций сотрудников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008" y="1235834"/>
            <a:ext cx="5364088" cy="3388147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2784723"/>
            <a:ext cx="51164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err="1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en-US" sz="1400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Monitor</a:t>
            </a:r>
            <a:r>
              <a:rPr lang="ru-RU" sz="1400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омпонент защиты рабочих станций, контролирующий печать и копирование документов на съемные носители, а также позволяющий производить контроль портов и съемных устройств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49786" y="1221600"/>
            <a:ext cx="262684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доступа:</a:t>
            </a:r>
            <a:r>
              <a:rPr lang="en-US" sz="14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Облачные хранилища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Внешние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к сетям Интернет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Снимки экрана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47828" y="2916337"/>
            <a:ext cx="284482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Теневое копирование:</a:t>
            </a:r>
            <a:endParaRPr lang="ru-RU" sz="14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Почтовые сообщения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 обмена сообщениями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Файлы, копируемые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внешние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Печать на локальных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сетевых принтерах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HTTPS, HTTP, FTP, FTPS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r="4724"/>
          <a:stretch/>
        </p:blipFill>
        <p:spPr bwMode="auto">
          <a:xfrm>
            <a:off x="127713" y="1131843"/>
            <a:ext cx="5273059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7" y="1366839"/>
            <a:ext cx="303086" cy="3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7" y="3003801"/>
            <a:ext cx="303086" cy="3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3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работы: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 Mobile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1" y="628576"/>
            <a:ext cx="7469505" cy="442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6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мобильных устройств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C:\Users\dankevich\Documents\Presentations\2016-02 Русская презентация\Картинки\Small\Depositphotos_34453863_origina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98"/>
          <a:stretch/>
        </p:blipFill>
        <p:spPr bwMode="auto">
          <a:xfrm flipH="1">
            <a:off x="0" y="1037390"/>
            <a:ext cx="5144970" cy="4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292080" y="1062484"/>
            <a:ext cx="3131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операционные системы: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92080" y="2067694"/>
            <a:ext cx="3131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модели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устройств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4/4s5/5s/6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iPad 1/2/3/mini/air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25904" y="4831878"/>
            <a:ext cx="35782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ru-RU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осуществляется до  версии прошивки 9.0.2</a:t>
            </a:r>
            <a:endParaRPr lang="ru-RU" sz="10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98205" y="3067712"/>
            <a:ext cx="3131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модели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устройств: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S3/S4/S5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YOTAPHONE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Ascend P6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(ASUS) Nexus 7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YotaPhone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437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устройств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52263" y="1390753"/>
            <a:ext cx="26268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</a:t>
            </a:r>
            <a:endParaRPr lang="ru-RU" sz="1600" b="1" dirty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iMessage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Messenger </a:t>
            </a:r>
            <a:endParaRPr lang="ru-RU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052263" y="2442752"/>
            <a:ext cx="2626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Камера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52263" y="3159285"/>
            <a:ext cx="2626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и загрузка приложений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99"/>
          <a:stretch/>
        </p:blipFill>
        <p:spPr>
          <a:xfrm>
            <a:off x="1" y="1382530"/>
            <a:ext cx="4860032" cy="221533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3" y="146032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8" y="244516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8" y="3240970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4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Скругленный прямоугольник 26">
            <a:extLst>
              <a:ext uri="{FF2B5EF4-FFF2-40B4-BE49-F238E27FC236}">
                <a16:creationId xmlns="" xmlns:a16="http://schemas.microsoft.com/office/drawing/2014/main" id="{1FE729AD-7A5F-4E11-A457-E9AE91B476FA}"/>
              </a:ext>
            </a:extLst>
          </p:cNvPr>
          <p:cNvSpPr/>
          <p:nvPr/>
        </p:nvSpPr>
        <p:spPr>
          <a:xfrm>
            <a:off x="618046" y="2367961"/>
            <a:ext cx="1620180" cy="5638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25">
            <a:extLst>
              <a:ext uri="{FF2B5EF4-FFF2-40B4-BE49-F238E27FC236}">
                <a16:creationId xmlns="" xmlns:a16="http://schemas.microsoft.com/office/drawing/2014/main" id="{159BCDCA-75C9-4F1D-B0FE-DF20E514B257}"/>
              </a:ext>
            </a:extLst>
          </p:cNvPr>
          <p:cNvSpPr/>
          <p:nvPr/>
        </p:nvSpPr>
        <p:spPr>
          <a:xfrm>
            <a:off x="1924450" y="3320094"/>
            <a:ext cx="2283803" cy="65341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Скругленный прямоугольник 24">
            <a:extLst>
              <a:ext uri="{FF2B5EF4-FFF2-40B4-BE49-F238E27FC236}">
                <a16:creationId xmlns="" xmlns:a16="http://schemas.microsoft.com/office/drawing/2014/main" id="{357B0C8A-F22D-4FBD-BB4B-4EDD6044F66E}"/>
              </a:ext>
            </a:extLst>
          </p:cNvPr>
          <p:cNvSpPr/>
          <p:nvPr/>
        </p:nvSpPr>
        <p:spPr>
          <a:xfrm>
            <a:off x="4932040" y="3327181"/>
            <a:ext cx="1836204" cy="64633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23">
            <a:extLst>
              <a:ext uri="{FF2B5EF4-FFF2-40B4-BE49-F238E27FC236}">
                <a16:creationId xmlns="" xmlns:a16="http://schemas.microsoft.com/office/drawing/2014/main" id="{5875BE03-F8FD-4D56-BC4A-F3CA8F7C8F0F}"/>
              </a:ext>
            </a:extLst>
          </p:cNvPr>
          <p:cNvSpPr/>
          <p:nvPr/>
        </p:nvSpPr>
        <p:spPr>
          <a:xfrm>
            <a:off x="6445551" y="2400807"/>
            <a:ext cx="1620180" cy="46166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22">
            <a:extLst>
              <a:ext uri="{FF2B5EF4-FFF2-40B4-BE49-F238E27FC236}">
                <a16:creationId xmlns="" xmlns:a16="http://schemas.microsoft.com/office/drawing/2014/main" id="{40ADE9DB-F801-45B4-884C-4CE73698C3DF}"/>
              </a:ext>
            </a:extLst>
          </p:cNvPr>
          <p:cNvSpPr/>
          <p:nvPr/>
        </p:nvSpPr>
        <p:spPr>
          <a:xfrm>
            <a:off x="5601304" y="1599643"/>
            <a:ext cx="1757470" cy="4590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21">
            <a:extLst>
              <a:ext uri="{FF2B5EF4-FFF2-40B4-BE49-F238E27FC236}">
                <a16:creationId xmlns="" xmlns:a16="http://schemas.microsoft.com/office/drawing/2014/main" id="{42E2B495-EC5E-47CD-8B8D-7B9C40476568}"/>
              </a:ext>
            </a:extLst>
          </p:cNvPr>
          <p:cNvSpPr/>
          <p:nvPr/>
        </p:nvSpPr>
        <p:spPr>
          <a:xfrm>
            <a:off x="1236600" y="1510075"/>
            <a:ext cx="2003252" cy="5486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20">
            <a:extLst>
              <a:ext uri="{FF2B5EF4-FFF2-40B4-BE49-F238E27FC236}">
                <a16:creationId xmlns="" xmlns:a16="http://schemas.microsoft.com/office/drawing/2014/main" id="{AC90080F-F759-46DD-BF8B-09D7BBCA781F}"/>
              </a:ext>
            </a:extLst>
          </p:cNvPr>
          <p:cNvSpPr/>
          <p:nvPr/>
        </p:nvSpPr>
        <p:spPr>
          <a:xfrm>
            <a:off x="3625703" y="1102273"/>
            <a:ext cx="1620180" cy="49736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="" xmlns:a16="http://schemas.microsoft.com/office/drawing/2014/main" id="{6C1A33D3-29C1-4DE6-8C26-31045A95E9D8}"/>
              </a:ext>
            </a:extLst>
          </p:cNvPr>
          <p:cNvSpPr/>
          <p:nvPr/>
        </p:nvSpPr>
        <p:spPr>
          <a:xfrm>
            <a:off x="3913735" y="2378755"/>
            <a:ext cx="1044116" cy="3483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DLP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28ED141-3098-48D3-A160-0E8109ACCEFC}"/>
              </a:ext>
            </a:extLst>
          </p:cNvPr>
          <p:cNvSpPr txBox="1"/>
          <p:nvPr/>
        </p:nvSpPr>
        <p:spPr>
          <a:xfrm>
            <a:off x="3670167" y="1098764"/>
            <a:ext cx="153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ИБ 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начинается с </a:t>
            </a:r>
            <a:r>
              <a:rPr lang="en-US" sz="1200" b="1" dirty="0">
                <a:solidFill>
                  <a:schemeClr val="bg1"/>
                </a:solidFill>
              </a:rPr>
              <a:t>DLP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3A55CD2-4329-4D43-A59C-AABA8D4FD02E}"/>
              </a:ext>
            </a:extLst>
          </p:cNvPr>
          <p:cNvSpPr txBox="1"/>
          <p:nvPr/>
        </p:nvSpPr>
        <p:spPr>
          <a:xfrm>
            <a:off x="668220" y="2439795"/>
            <a:ext cx="1573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Человек в центре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внимания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3D04953-2B48-4706-97D6-8F32B5A63421}"/>
              </a:ext>
            </a:extLst>
          </p:cNvPr>
          <p:cNvSpPr txBox="1"/>
          <p:nvPr/>
        </p:nvSpPr>
        <p:spPr>
          <a:xfrm>
            <a:off x="1135720" y="1560429"/>
            <a:ext cx="221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Информация является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объектом защиты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83DADF3-2FAA-44CD-AE72-634D859AE053}"/>
              </a:ext>
            </a:extLst>
          </p:cNvPr>
          <p:cNvSpPr txBox="1"/>
          <p:nvPr/>
        </p:nvSpPr>
        <p:spPr>
          <a:xfrm>
            <a:off x="2010981" y="3419513"/>
            <a:ext cx="220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Технологии </a:t>
            </a:r>
            <a:r>
              <a:rPr lang="mr-IN" sz="1200" b="1" dirty="0">
                <a:solidFill>
                  <a:schemeClr val="bg1"/>
                </a:solidFill>
              </a:rPr>
              <a:t>–</a:t>
            </a:r>
            <a:r>
              <a:rPr lang="ru-RU" sz="1200" b="1" dirty="0">
                <a:solidFill>
                  <a:schemeClr val="bg1"/>
                </a:solidFill>
              </a:rPr>
              <a:t> инструмент,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требующий настройки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3968FE2-72A5-4802-90E4-03CE925B71F6}"/>
              </a:ext>
            </a:extLst>
          </p:cNvPr>
          <p:cNvSpPr txBox="1"/>
          <p:nvPr/>
        </p:nvSpPr>
        <p:spPr>
          <a:xfrm>
            <a:off x="4914221" y="3327181"/>
            <a:ext cx="184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Никакая технология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не способна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защитить на 100</a:t>
            </a:r>
            <a:r>
              <a:rPr lang="en-US" sz="1200" b="1" dirty="0">
                <a:solidFill>
                  <a:schemeClr val="bg1"/>
                </a:solidFill>
              </a:rPr>
              <a:t>%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096CB49-CBFC-47CD-A1C5-81EEADEA817B}"/>
              </a:ext>
            </a:extLst>
          </p:cNvPr>
          <p:cNvSpPr txBox="1"/>
          <p:nvPr/>
        </p:nvSpPr>
        <p:spPr>
          <a:xfrm>
            <a:off x="5601304" y="1599642"/>
            <a:ext cx="175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Важность правовой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проработки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E40C4BB8-DFF4-42F7-B7A3-82ACCA31F0FA}"/>
              </a:ext>
            </a:extLst>
          </p:cNvPr>
          <p:cNvSpPr txBox="1"/>
          <p:nvPr/>
        </p:nvSpPr>
        <p:spPr>
          <a:xfrm>
            <a:off x="6767187" y="2400806"/>
            <a:ext cx="1055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Аудит ИБ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обязателен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4ADD9D9-D05B-4A61-9C38-27A801D5F956}"/>
              </a:ext>
            </a:extLst>
          </p:cNvPr>
          <p:cNvSpPr txBox="1"/>
          <p:nvPr/>
        </p:nvSpPr>
        <p:spPr>
          <a:xfrm>
            <a:off x="157533" y="195486"/>
            <a:ext cx="3082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rgbClr val="00B050"/>
                </a:solidFill>
              </a:rPr>
              <a:t>Основные особенности </a:t>
            </a:r>
            <a:r>
              <a:rPr lang="en-US" sz="1600" b="1" dirty="0">
                <a:solidFill>
                  <a:srgbClr val="00B050"/>
                </a:solidFill>
              </a:rPr>
              <a:t>DLP</a:t>
            </a:r>
            <a:endParaRPr lang="ru-RU" sz="1600" b="1" dirty="0">
              <a:solidFill>
                <a:srgbClr val="00B050"/>
              </a:solidFill>
            </a:endParaRPr>
          </a:p>
        </p:txBody>
      </p:sp>
      <p:cxnSp>
        <p:nvCxnSpPr>
          <p:cNvPr id="4" name="Прямая со стрелкой 3"/>
          <p:cNvCxnSpPr>
            <a:stCxn id="49" idx="0"/>
            <a:endCxn id="48" idx="2"/>
          </p:cNvCxnSpPr>
          <p:nvPr/>
        </p:nvCxnSpPr>
        <p:spPr>
          <a:xfrm flipV="1">
            <a:off x="4435793" y="1599642"/>
            <a:ext cx="0" cy="77911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49" idx="1"/>
            <a:endCxn id="47" idx="2"/>
          </p:cNvCxnSpPr>
          <p:nvPr/>
        </p:nvCxnSpPr>
        <p:spPr>
          <a:xfrm flipH="1" flipV="1">
            <a:off x="2238226" y="2058715"/>
            <a:ext cx="1828416" cy="37104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49" idx="7"/>
            <a:endCxn id="46" idx="2"/>
          </p:cNvCxnSpPr>
          <p:nvPr/>
        </p:nvCxnSpPr>
        <p:spPr>
          <a:xfrm flipV="1">
            <a:off x="4804944" y="2058715"/>
            <a:ext cx="1675095" cy="37104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49" idx="2"/>
            <a:endCxn id="42" idx="3"/>
          </p:cNvCxnSpPr>
          <p:nvPr/>
        </p:nvCxnSpPr>
        <p:spPr>
          <a:xfrm flipH="1">
            <a:off x="2238226" y="2552912"/>
            <a:ext cx="1675509" cy="9696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49" idx="4"/>
          </p:cNvCxnSpPr>
          <p:nvPr/>
        </p:nvCxnSpPr>
        <p:spPr>
          <a:xfrm flipH="1">
            <a:off x="2915817" y="2727069"/>
            <a:ext cx="1519976" cy="5930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stCxn id="49" idx="4"/>
            <a:endCxn id="44" idx="0"/>
          </p:cNvCxnSpPr>
          <p:nvPr/>
        </p:nvCxnSpPr>
        <p:spPr>
          <a:xfrm>
            <a:off x="4435793" y="2727069"/>
            <a:ext cx="1414349" cy="60011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49" idx="6"/>
            <a:endCxn id="45" idx="1"/>
          </p:cNvCxnSpPr>
          <p:nvPr/>
        </p:nvCxnSpPr>
        <p:spPr>
          <a:xfrm>
            <a:off x="4957851" y="2552912"/>
            <a:ext cx="1487700" cy="787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195486"/>
            <a:ext cx="2072702" cy="5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устройств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17567" y="1221602"/>
            <a:ext cx="3346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SMTP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трафик 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вложений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17563" y="2031690"/>
            <a:ext cx="33469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Веб-трафик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HTTP/s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трафик 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Веб-ресурсы, социальные сети, облачные хранилища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617562" y="2920613"/>
            <a:ext cx="334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Messenger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17563" y="3616444"/>
            <a:ext cx="3346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Камера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17562" y="3975908"/>
            <a:ext cx="334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приложений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«Белые» и «Черные» списки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Запрет использования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294145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1" y="3616446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7" y="403789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2089671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1275609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 descr="http://www.infocity.az/wp-content/uploads/2015/12/android-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07"/>
          <a:stretch/>
        </p:blipFill>
        <p:spPr bwMode="auto">
          <a:xfrm>
            <a:off x="0" y="1275607"/>
            <a:ext cx="470708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22539" y="87474"/>
            <a:ext cx="6111065" cy="75608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Модуль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Crawler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контроль данных</a:t>
            </a:r>
          </a:p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«в покое»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16" y="735546"/>
            <a:ext cx="9144000" cy="457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4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5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52536" y="39074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pic>
        <p:nvPicPr>
          <p:cNvPr id="19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3" y="1410622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Schiz\Desktop\Copy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77" y="2974423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Объект 5"/>
          <p:cNvSpPr txBox="1">
            <a:spLocks/>
          </p:cNvSpPr>
          <p:nvPr/>
        </p:nvSpPr>
        <p:spPr>
          <a:xfrm>
            <a:off x="1943708" y="1992490"/>
            <a:ext cx="1995868" cy="2388407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6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0" i="1" dirty="0" smtClean="0"/>
              <a:t>«В разрыв»</a:t>
            </a:r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r>
              <a:rPr lang="ru-RU" sz="2400" b="0" i="1" dirty="0" smtClean="0"/>
              <a:t>«Копия»</a:t>
            </a:r>
          </a:p>
          <a:p>
            <a:pPr>
              <a:buFont typeface="Wingdings" pitchFamily="2" charset="2"/>
              <a:buChar char="ü"/>
            </a:pPr>
            <a:endParaRPr lang="ru-RU" sz="2000" b="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95938" y="594681"/>
            <a:ext cx="3742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Транспортные режимы</a:t>
            </a:r>
            <a:endParaRPr lang="ru-RU" sz="2400" b="1" dirty="0">
              <a:solidFill>
                <a:srgbClr val="305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98982"/>
            <a:ext cx="8577072" cy="3145536"/>
          </a:xfrm>
          <a:prstGeom prst="rect">
            <a:avLst/>
          </a:prstGeom>
        </p:spPr>
      </p:pic>
      <p:pic>
        <p:nvPicPr>
          <p:cNvPr id="7" name="Picture 5" descr="C:\Users\Schiz\Desktop\Copy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20" y="3543858"/>
            <a:ext cx="134112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75606" y="44624"/>
            <a:ext cx="6340610" cy="108012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err="1" smtClean="0">
                <a:solidFill>
                  <a:srgbClr val="305F33"/>
                </a:solidFill>
              </a:rPr>
              <a:t>InfoWatch</a:t>
            </a:r>
            <a:r>
              <a:rPr lang="en-US" sz="1600" b="0" dirty="0" smtClean="0">
                <a:solidFill>
                  <a:srgbClr val="305F33"/>
                </a:solidFill>
              </a:rPr>
              <a:t> Traffic Monitor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Копия трафика с сетевого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72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88540" y="345417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9642"/>
            <a:ext cx="81534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183818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5748" y="334963"/>
            <a:ext cx="2898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Почтовый сервер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8" name="Picture 5" descr="C:\Users\Schiz\Desktop\Copy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3498185"/>
            <a:ext cx="134112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5" y="1548011"/>
            <a:ext cx="872775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363848"/>
            <a:ext cx="2451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Прокси сервер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7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363838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0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infowatch.ru\set\Marketing\Архив изображения\Depositphotos_90042582_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/>
          <a:stretch/>
        </p:blipFill>
        <p:spPr bwMode="auto">
          <a:xfrm>
            <a:off x="3" y="-308570"/>
            <a:ext cx="9143997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-308570"/>
            <a:ext cx="4067943" cy="5940660"/>
          </a:xfrm>
          <a:prstGeom prst="rect">
            <a:avLst/>
          </a:prstGeom>
          <a:solidFill>
            <a:srgbClr val="0066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 txBox="1">
            <a:spLocks/>
          </p:cNvSpPr>
          <p:nvPr/>
        </p:nvSpPr>
        <p:spPr>
          <a:xfrm>
            <a:off x="-10642" y="1419622"/>
            <a:ext cx="4077469" cy="1403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Законодательный блок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i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DLP </a:t>
            </a:r>
            <a:endParaRPr lang="ru-RU" sz="2400" i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vs</a:t>
            </a:r>
            <a:endParaRPr lang="ru-RU" sz="2400" i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ru-RU" sz="2400" i="1" dirty="0">
                <a:solidFill>
                  <a:schemeClr val="bg1"/>
                </a:solidFill>
              </a:rPr>
              <a:t>Неприкосновенность частной жизни, личной и семейной тайны</a:t>
            </a:r>
            <a:endParaRPr lang="ru-RU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2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121946"/>
            <a:ext cx="2072702" cy="5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7355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87446" y="121946"/>
            <a:ext cx="61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Баланс Законов 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24945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DB60FEBB-5A94-497B-B82C-3A36028EDD72}"/>
              </a:ext>
            </a:extLst>
          </p:cNvPr>
          <p:cNvSpPr txBox="1">
            <a:spLocks/>
          </p:cNvSpPr>
          <p:nvPr/>
        </p:nvSpPr>
        <p:spPr>
          <a:xfrm>
            <a:off x="971550" y="1329929"/>
            <a:ext cx="7646988" cy="2896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pitchFamily="2" charset="2"/>
              <a:buChar char=""/>
            </a:pPr>
            <a:r>
              <a:rPr lang="ru-RU" sz="1800" dirty="0"/>
              <a:t>Конституционное право сотрудников на тайну переписки и неприкосновенность частной жизни (ч. 2, ст. 23 Конституции РФ)</a:t>
            </a:r>
            <a:endParaRPr lang="en-US" sz="1800" dirty="0"/>
          </a:p>
          <a:p>
            <a:pPr>
              <a:buSzPct val="100000"/>
              <a:buFont typeface="Wingdings" pitchFamily="2" charset="2"/>
              <a:buNone/>
            </a:pPr>
            <a:endParaRPr lang="en-US" sz="2500" dirty="0" smtClean="0"/>
          </a:p>
          <a:p>
            <a:pPr algn="ctr">
              <a:buSzPct val="100000"/>
              <a:buFont typeface="Wingdings" pitchFamily="2" charset="2"/>
              <a:buNone/>
            </a:pPr>
            <a:r>
              <a:rPr lang="en-US" sz="2500" dirty="0" smtClean="0"/>
              <a:t>VS</a:t>
            </a:r>
          </a:p>
          <a:p>
            <a:pPr>
              <a:buSzPct val="100000"/>
              <a:buFont typeface="Wingdings" pitchFamily="2" charset="2"/>
              <a:buNone/>
            </a:pPr>
            <a:endParaRPr lang="ru-RU" sz="2500" dirty="0"/>
          </a:p>
          <a:p>
            <a:pPr>
              <a:buSzPct val="100000"/>
              <a:buFont typeface="Wingdings" pitchFamily="2" charset="2"/>
              <a:buChar char=""/>
            </a:pPr>
            <a:r>
              <a:rPr lang="ru-RU" sz="1800" dirty="0"/>
              <a:t>Право компаний на защиту коммерческой тайны и интеллектуальной собственности</a:t>
            </a:r>
          </a:p>
          <a:p>
            <a:pPr>
              <a:buSzPct val="100000"/>
              <a:buFont typeface="Wingdings" pitchFamily="2" charset="2"/>
              <a:buChar char=""/>
            </a:pPr>
            <a:r>
              <a:rPr lang="ru-RU" sz="1800" dirty="0"/>
              <a:t>Обязанность компаний защищать информацию, оборот которой регулируется государством</a:t>
            </a:r>
          </a:p>
        </p:txBody>
      </p:sp>
    </p:spTree>
    <p:extLst>
      <p:ext uri="{BB962C8B-B14F-4D97-AF65-F5344CB8AC3E}">
        <p14:creationId xmlns:p14="http://schemas.microsoft.com/office/powerpoint/2010/main" val="20082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6276" y="173326"/>
            <a:ext cx="1748435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4383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21286" y="78001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Вывод</a:t>
            </a:r>
            <a:endParaRPr lang="ru-RU" sz="2000" b="1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7800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921818"/>
            <a:ext cx="45734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автоматизированных систем контроля информационных потоков (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DLP </a:t>
            </a:r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систем) находится в правовом поле, при исключении их использования в целях сбора, хранения, использования и распространения информации, составляющей личную и </a:t>
            </a:r>
            <a:r>
              <a:rPr lang="ru-RU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семейную </a:t>
            </a:r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тайну работников и иных лиц. </a:t>
            </a:r>
            <a:endParaRPr lang="en-US" sz="1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 </a:t>
            </a:r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выявлении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DLP </a:t>
            </a:r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системой информации, которая может быть классифицирована как личная и семейная тайна работников или иных лиц, не являющихся таковыми, не рекомендуется ее использование без наличия согласия последних и/или законного основания в виде положений федеральных законов или решений суда</a:t>
            </a:r>
            <a:endParaRPr lang="ru-RU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skharitonov\Desktop\Вышибалы-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83" y="841922"/>
            <a:ext cx="2767352" cy="15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kharitonov\Desktop\ThumbsabdAmmo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8" y="2691534"/>
            <a:ext cx="2745287" cy="19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infowatch.ru\set\Marketing\Архив изображения\Depositphotos_90042582_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/>
          <a:stretch/>
        </p:blipFill>
        <p:spPr bwMode="auto">
          <a:xfrm>
            <a:off x="3" y="-308570"/>
            <a:ext cx="9143997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-308570"/>
            <a:ext cx="4067943" cy="5940660"/>
          </a:xfrm>
          <a:prstGeom prst="rect">
            <a:avLst/>
          </a:prstGeom>
          <a:solidFill>
            <a:srgbClr val="0066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 txBox="1">
            <a:spLocks/>
          </p:cNvSpPr>
          <p:nvPr/>
        </p:nvSpPr>
        <p:spPr>
          <a:xfrm>
            <a:off x="-10642" y="1419622"/>
            <a:ext cx="4077469" cy="1403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DLP</a:t>
            </a:r>
            <a:endParaRPr lang="ru-RU" sz="2800" i="1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 vs </a:t>
            </a:r>
            <a:endParaRPr lang="ru-RU" sz="2800" i="1" dirty="0">
              <a:solidFill>
                <a:schemeClr val="bg1"/>
              </a:solidFill>
            </a:endParaRPr>
          </a:p>
          <a:p>
            <a:r>
              <a:rPr lang="ru-RU" sz="2800" i="1" dirty="0">
                <a:solidFill>
                  <a:schemeClr val="bg1"/>
                </a:solidFill>
              </a:rPr>
              <a:t>Тайна связи и переписки</a:t>
            </a:r>
            <a:endParaRPr lang="ru-RU" sz="2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8264" y="249493"/>
            <a:ext cx="1784440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6448" y="438346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21286" y="78001"/>
            <a:ext cx="6102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Федеральные законы</a:t>
            </a:r>
            <a:endParaRPr lang="ru-RU" sz="1600" b="1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2400" y="7800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52400" y="72480"/>
            <a:ext cx="1847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2400" y="272534"/>
            <a:ext cx="536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" y="72480"/>
            <a:ext cx="536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7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3476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3476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4254" y="498848"/>
            <a:ext cx="555130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b="1" i="1" dirty="0"/>
              <a:t>Федеральный закон от 07.07.2003 N 126-ФЗ (ред. от 07.06.2017) "О связи" </a:t>
            </a:r>
            <a:endParaRPr lang="ru-RU" sz="1300" dirty="0"/>
          </a:p>
          <a:p>
            <a:r>
              <a:rPr lang="ru-RU" sz="1300" dirty="0"/>
              <a:t> </a:t>
            </a:r>
          </a:p>
          <a:p>
            <a:r>
              <a:rPr lang="ru-RU" sz="1300" i="1" dirty="0"/>
              <a:t>Статья 63. Тайна связи.</a:t>
            </a:r>
            <a:endParaRPr lang="ru-RU" sz="1300" dirty="0"/>
          </a:p>
          <a:p>
            <a:endParaRPr lang="ru-RU" sz="1300" dirty="0" smtClean="0"/>
          </a:p>
          <a:p>
            <a:pPr algn="just"/>
            <a:r>
              <a:rPr lang="ru-RU" sz="1300" dirty="0" smtClean="0"/>
              <a:t>«</a:t>
            </a:r>
            <a:r>
              <a:rPr lang="ru-RU" sz="1300" dirty="0"/>
              <a:t>На территории Российской Федерации гарантируется тайна переписки, телефонных переговоров, почтовых отправлений, телеграфных и иных сообщений, передаваемых по сетям электросвязи и сетям почтовой связи».</a:t>
            </a:r>
          </a:p>
          <a:p>
            <a:pPr algn="just"/>
            <a:endParaRPr lang="ru-RU" sz="1300" dirty="0" smtClean="0"/>
          </a:p>
          <a:p>
            <a:pPr algn="just"/>
            <a:r>
              <a:rPr lang="ru-RU" sz="1300" dirty="0" smtClean="0"/>
              <a:t>«</a:t>
            </a:r>
            <a:r>
              <a:rPr lang="ru-RU" sz="1300" dirty="0"/>
              <a:t>Ограничение </a:t>
            </a:r>
            <a:r>
              <a:rPr lang="ru-RU" sz="1300" dirty="0" smtClean="0"/>
              <a:t>права </a:t>
            </a:r>
            <a:r>
              <a:rPr lang="ru-RU" sz="1300" dirty="0"/>
              <a:t>допускается только в случаях, предусмотренных отдельными нормативно-правовыми актами и федеральными законами, связанными с правоохранительной деятельностью, а также введением военного положения».</a:t>
            </a:r>
          </a:p>
          <a:p>
            <a:r>
              <a:rPr lang="ru-RU" sz="1300" dirty="0"/>
              <a:t> </a:t>
            </a:r>
          </a:p>
          <a:p>
            <a:r>
              <a:rPr lang="ru-RU" sz="1300" b="1" i="1" dirty="0"/>
              <a:t>Федеральный закон от 17.07.1999 N 176-ФЗ (ред. от 06.07.2016) "О почтовой связи" </a:t>
            </a:r>
            <a:endParaRPr lang="ru-RU" sz="1300" dirty="0"/>
          </a:p>
          <a:p>
            <a:r>
              <a:rPr lang="ru-RU" sz="1300" b="1" dirty="0"/>
              <a:t> </a:t>
            </a:r>
            <a:endParaRPr lang="ru-RU" sz="1300" dirty="0"/>
          </a:p>
          <a:p>
            <a:r>
              <a:rPr lang="ru-RU" sz="1300" i="1" dirty="0"/>
              <a:t>Статья 15. Тайна связи</a:t>
            </a:r>
            <a:endParaRPr lang="ru-RU" sz="1300" dirty="0"/>
          </a:p>
          <a:p>
            <a:pPr algn="just"/>
            <a:r>
              <a:rPr lang="ru-RU" sz="1300" dirty="0"/>
              <a:t>Тайна переписки, почтовых, телеграфных и иных сообщений, входящих в сферу деятельности операторов почтовой связи, гарантируется государством.</a:t>
            </a:r>
          </a:p>
        </p:txBody>
      </p:sp>
      <p:pic>
        <p:nvPicPr>
          <p:cNvPr id="17409" name="Picture 1" descr="C:\Users\skharitonov\Desktop\Grazhdanin-Bryanska-otvetit-pe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67594"/>
            <a:ext cx="3079946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oWatch_Template">
  <a:themeElements>
    <a:clrScheme name="InfoWatc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05F33"/>
      </a:accent1>
      <a:accent2>
        <a:srgbClr val="5A8A62"/>
      </a:accent2>
      <a:accent3>
        <a:srgbClr val="50A059"/>
      </a:accent3>
      <a:accent4>
        <a:srgbClr val="BF2E2E"/>
      </a:accent4>
      <a:accent5>
        <a:srgbClr val="932421"/>
      </a:accent5>
      <a:accent6>
        <a:srgbClr val="6C1D17"/>
      </a:accent6>
      <a:hlink>
        <a:srgbClr val="007D3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Заключите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38B9093A0A443BD67E3B17A1E4284" ma:contentTypeVersion="2" ma:contentTypeDescription="Create a new document." ma:contentTypeScope="" ma:versionID="27ec56dc5d83bab88256082c385bf573">
  <xsd:schema xmlns:xsd="http://www.w3.org/2001/XMLSchema" xmlns:p="http://schemas.microsoft.com/office/2006/metadata/properties" targetNamespace="http://schemas.microsoft.com/office/2006/metadata/properties" ma:root="true" ma:fieldsID="a319a37c5bc42de72af3a391ecc1fcb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 ma:index="8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A3E5C5-A7DF-4C00-89B7-64A5BB5BAD67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1EC7EA-6F27-4471-AF70-66DEBD2AC7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633BDDB6-1DE8-41CC-BFA9-79A58C9FD6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InfoWatch_Template_4x3</Template>
  <TotalTime>38512</TotalTime>
  <Words>1250</Words>
  <Application>Microsoft Office PowerPoint</Application>
  <PresentationFormat>Экран (16:9)</PresentationFormat>
  <Paragraphs>347</Paragraphs>
  <Slides>46</Slides>
  <Notes>31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46</vt:i4>
      </vt:variant>
    </vt:vector>
  </HeadingPairs>
  <TitlesOfParts>
    <vt:vector size="48" baseType="lpstr">
      <vt:lpstr>InfoWatch_Template</vt:lpstr>
      <vt:lpstr>1_Заключительный слайд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InfoWatch Traffic Monitor</vt:lpstr>
      <vt:lpstr>Презентация PowerPoint</vt:lpstr>
      <vt:lpstr>Презентация PowerPoint</vt:lpstr>
      <vt:lpstr>Презентация PowerPoint</vt:lpstr>
      <vt:lpstr>InfoWatch Traffic Monitor</vt:lpstr>
      <vt:lpstr>Презентация PowerPoint</vt:lpstr>
      <vt:lpstr>InfoWatch Traffic Monitor</vt:lpstr>
      <vt:lpstr>InfoWatch Traffic Monitor</vt:lpstr>
      <vt:lpstr>InfoWatch Traffic Monitor</vt:lpstr>
      <vt:lpstr>InfoWatch Traffic Monitor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InfoWatch Traffic Monitor</vt:lpstr>
      <vt:lpstr>Презентация PowerPoint</vt:lpstr>
      <vt:lpstr>InfoWatch Traffic Monitor</vt:lpstr>
      <vt:lpstr>Презентация PowerPoint</vt:lpstr>
    </vt:vector>
  </TitlesOfParts>
  <Company>Kaspersky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2015</dc:title>
  <dc:creator>Здобнов Н.</dc:creator>
  <dc:description>Новый шаблон презентации</dc:description>
  <cp:lastModifiedBy>Kharitonov Sergey</cp:lastModifiedBy>
  <cp:revision>3152</cp:revision>
  <cp:lastPrinted>2015-01-28T15:01:37Z</cp:lastPrinted>
  <dcterms:created xsi:type="dcterms:W3CDTF">2010-08-19T13:24:36Z</dcterms:created>
  <dcterms:modified xsi:type="dcterms:W3CDTF">2018-01-10T13:59:37Z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0x0101001DD38B9093A0A443BD67E3B17A1E4284</vt:lpwstr>
  </property>
</Properties>
</file>